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46" r:id="rId2"/>
    <p:sldId id="370" r:id="rId3"/>
    <p:sldId id="417" r:id="rId4"/>
    <p:sldId id="372" r:id="rId5"/>
    <p:sldId id="404" r:id="rId6"/>
    <p:sldId id="405" r:id="rId7"/>
    <p:sldId id="401" r:id="rId8"/>
    <p:sldId id="421" r:id="rId9"/>
    <p:sldId id="416" r:id="rId10"/>
    <p:sldId id="425" r:id="rId11"/>
    <p:sldId id="426" r:id="rId12"/>
    <p:sldId id="427" r:id="rId13"/>
    <p:sldId id="428" r:id="rId14"/>
    <p:sldId id="419" r:id="rId15"/>
    <p:sldId id="411" r:id="rId16"/>
    <p:sldId id="420" r:id="rId17"/>
    <p:sldId id="422" r:id="rId18"/>
    <p:sldId id="423" r:id="rId19"/>
    <p:sldId id="424" r:id="rId20"/>
    <p:sldId id="429" r:id="rId21"/>
    <p:sldId id="415" r:id="rId22"/>
    <p:sldId id="430" r:id="rId23"/>
    <p:sldId id="431" r:id="rId24"/>
    <p:sldId id="432" r:id="rId25"/>
    <p:sldId id="433" r:id="rId26"/>
    <p:sldId id="434" r:id="rId27"/>
    <p:sldId id="435" r:id="rId28"/>
    <p:sldId id="436" r:id="rId29"/>
    <p:sldId id="345" r:id="rId30"/>
  </p:sldIdLst>
  <p:sldSz cx="9144000" cy="6858000" type="screen4x3"/>
  <p:notesSz cx="6815138"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малжан Надыров" initials="КН"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B5B"/>
    <a:srgbClr val="00FE73"/>
    <a:srgbClr val="00D661"/>
    <a:srgbClr val="89FFBE"/>
    <a:srgbClr val="7C9B3F"/>
    <a:srgbClr val="86A743"/>
    <a:srgbClr val="EAE400"/>
    <a:srgbClr val="FFFF99"/>
    <a:srgbClr val="FFFF75"/>
    <a:srgbClr val="DAD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046" autoAdjust="0"/>
    <p:restoredTop sz="84369" autoAdjust="0"/>
  </p:normalViewPr>
  <p:slideViewPr>
    <p:cSldViewPr>
      <p:cViewPr>
        <p:scale>
          <a:sx n="100" d="100"/>
          <a:sy n="100" d="100"/>
        </p:scale>
        <p:origin x="-768" y="234"/>
      </p:cViewPr>
      <p:guideLst>
        <p:guide orient="horz" pos="2160"/>
        <p:guide pos="2880"/>
      </p:guideLst>
    </p:cSldViewPr>
  </p:slideViewPr>
  <p:notesTextViewPr>
    <p:cViewPr>
      <p:scale>
        <a:sx n="100" d="100"/>
        <a:sy n="100" d="100"/>
      </p:scale>
      <p:origin x="0" y="0"/>
    </p:cViewPr>
  </p:notesTextViewPr>
  <p:notesViewPr>
    <p:cSldViewPr>
      <p:cViewPr>
        <p:scale>
          <a:sx n="125" d="100"/>
          <a:sy n="125" d="100"/>
        </p:scale>
        <p:origin x="-1284" y="564"/>
      </p:cViewPr>
      <p:guideLst>
        <p:guide orient="horz" pos="3132"/>
        <p:guide pos="214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E64A-A0F5-4D81-A367-F2ECF9CFA8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5A56F0FB-EFEA-440E-ACA7-E44E1916AF61}">
      <dgm:prSet phldrT="[Текст]"/>
      <dgm:spPr>
        <a:solidFill>
          <a:schemeClr val="tx2">
            <a:lumMod val="60000"/>
            <a:lumOff val="40000"/>
          </a:schemeClr>
        </a:solidFill>
        <a:ln>
          <a:gradFill>
            <a:gsLst>
              <a:gs pos="0">
                <a:srgbClr val="0070C0"/>
              </a:gs>
              <a:gs pos="28000">
                <a:schemeClr val="accent1">
                  <a:lumMod val="45000"/>
                  <a:lumOff val="55000"/>
                </a:schemeClr>
              </a:gs>
              <a:gs pos="81000">
                <a:schemeClr val="accent1">
                  <a:lumMod val="45000"/>
                  <a:lumOff val="55000"/>
                </a:schemeClr>
              </a:gs>
              <a:gs pos="100000">
                <a:schemeClr val="accent1">
                  <a:lumMod val="30000"/>
                  <a:lumOff val="70000"/>
                </a:schemeClr>
              </a:gs>
            </a:gsLst>
            <a:lin ang="5400000" scaled="1"/>
          </a:gradFill>
        </a:ln>
      </dgm:spPr>
      <dgm:t>
        <a:bodyPr/>
        <a:lstStyle/>
        <a:p>
          <a:r>
            <a:rPr lang="ru-RU" dirty="0" smtClean="0"/>
            <a:t>Будет развиваться общественная солидарность в развитии здравоохранения</a:t>
          </a:r>
          <a:endParaRPr lang="ru-RU" dirty="0"/>
        </a:p>
      </dgm:t>
    </dgm:pt>
    <dgm:pt modelId="{289868BB-69BE-4B7C-B757-801EEDFE2C0D}" type="parTrans" cxnId="{044C0F98-B9E4-4743-9010-6EDC17D76371}">
      <dgm:prSet/>
      <dgm:spPr/>
      <dgm:t>
        <a:bodyPr/>
        <a:lstStyle/>
        <a:p>
          <a:endParaRPr lang="ru-RU"/>
        </a:p>
      </dgm:t>
    </dgm:pt>
    <dgm:pt modelId="{121BA6CC-0263-4BB3-9A7B-695AB4094D23}" type="sibTrans" cxnId="{044C0F98-B9E4-4743-9010-6EDC17D76371}">
      <dgm:prSet/>
      <dgm:spPr/>
      <dgm:t>
        <a:bodyPr/>
        <a:lstStyle/>
        <a:p>
          <a:endParaRPr lang="ru-RU"/>
        </a:p>
      </dgm:t>
    </dgm:pt>
    <dgm:pt modelId="{8C0A2325-DB47-4D32-819E-B63D6E98D289}">
      <dgm:prSet phldrT="[Текст]" custT="1"/>
      <dgm:spPr/>
      <dgm:t>
        <a:bodyPr/>
        <a:lstStyle/>
        <a:p>
          <a:r>
            <a:rPr lang="ru-RU" sz="1400" dirty="0" smtClean="0"/>
            <a:t>К 2030 г. увеличится общий объем расходов на здравоохранения за счет участия граждан и работодателей до </a:t>
          </a:r>
          <a:r>
            <a:rPr lang="ru-RU" sz="1400" b="1" dirty="0" smtClean="0">
              <a:solidFill>
                <a:srgbClr val="FF0000"/>
              </a:solidFill>
            </a:rPr>
            <a:t>3,8% от ВВП </a:t>
          </a:r>
          <a:r>
            <a:rPr lang="ru-RU" sz="1400" b="0" dirty="0" smtClean="0">
              <a:solidFill>
                <a:schemeClr val="tx1"/>
              </a:solidFill>
            </a:rPr>
            <a:t>(расходы ОСМС и все государственный расходы, без учета расходов физических лиц и ДМС),</a:t>
          </a:r>
          <a:endParaRPr lang="ru-RU" sz="1400" b="0" dirty="0">
            <a:solidFill>
              <a:schemeClr val="tx1"/>
            </a:solidFill>
          </a:endParaRPr>
        </a:p>
      </dgm:t>
    </dgm:pt>
    <dgm:pt modelId="{6FFD2F9B-F52D-4503-949F-C352A1AB468A}" type="parTrans" cxnId="{451FF8AD-72AC-46AB-BEAD-A95E4F7565A9}">
      <dgm:prSet/>
      <dgm:spPr/>
      <dgm:t>
        <a:bodyPr/>
        <a:lstStyle/>
        <a:p>
          <a:endParaRPr lang="ru-RU"/>
        </a:p>
      </dgm:t>
    </dgm:pt>
    <dgm:pt modelId="{E70D22CC-CCF2-4499-8AF1-C354A6E568E4}" type="sibTrans" cxnId="{451FF8AD-72AC-46AB-BEAD-A95E4F7565A9}">
      <dgm:prSet/>
      <dgm:spPr/>
      <dgm:t>
        <a:bodyPr/>
        <a:lstStyle/>
        <a:p>
          <a:endParaRPr lang="ru-RU"/>
        </a:p>
      </dgm:t>
    </dgm:pt>
    <dgm:pt modelId="{6141E92D-2B8D-4B71-9DD5-1EE7208745A4}">
      <dgm:prSet phldrT="[Текст]"/>
      <dgm:spPr>
        <a:solidFill>
          <a:schemeClr val="tx2">
            <a:lumMod val="60000"/>
            <a:lumOff val="40000"/>
          </a:schemeClr>
        </a:solidFill>
      </dgm:spPr>
      <dgm:t>
        <a:bodyPr/>
        <a:lstStyle/>
        <a:p>
          <a:r>
            <a:rPr lang="ru-RU" dirty="0" smtClean="0"/>
            <a:t>Повысится финансовая эффективность и результативность здравоохранения</a:t>
          </a:r>
          <a:endParaRPr lang="ru-RU" dirty="0"/>
        </a:p>
      </dgm:t>
    </dgm:pt>
    <dgm:pt modelId="{F62B0B93-7145-41DE-8C0F-0907C5D03E39}" type="parTrans" cxnId="{48531C42-EB3C-4630-B277-136306A6DA29}">
      <dgm:prSet/>
      <dgm:spPr/>
      <dgm:t>
        <a:bodyPr/>
        <a:lstStyle/>
        <a:p>
          <a:endParaRPr lang="ru-RU"/>
        </a:p>
      </dgm:t>
    </dgm:pt>
    <dgm:pt modelId="{3B6D0AFE-7A5B-47C2-99F0-BC321CE2F107}" type="sibTrans" cxnId="{48531C42-EB3C-4630-B277-136306A6DA29}">
      <dgm:prSet/>
      <dgm:spPr/>
      <dgm:t>
        <a:bodyPr/>
        <a:lstStyle/>
        <a:p>
          <a:endParaRPr lang="ru-RU"/>
        </a:p>
      </dgm:t>
    </dgm:pt>
    <dgm:pt modelId="{C2430260-38B5-483D-8C96-E06233DA549D}">
      <dgm:prSet phldrT="[Текст]" custT="1"/>
      <dgm:spPr/>
      <dgm:t>
        <a:bodyPr/>
        <a:lstStyle/>
        <a:p>
          <a:r>
            <a:rPr lang="ru-RU" sz="1400" dirty="0" smtClean="0"/>
            <a:t>Доля финансирования ПМСП увеличится до </a:t>
          </a:r>
          <a:r>
            <a:rPr lang="ru-RU" sz="1400" b="1" dirty="0" smtClean="0">
              <a:solidFill>
                <a:srgbClr val="FF0000"/>
              </a:solidFill>
            </a:rPr>
            <a:t>66%</a:t>
          </a:r>
          <a:r>
            <a:rPr lang="ru-RU" sz="1400" dirty="0" smtClean="0"/>
            <a:t> от расходов на оказание медицинской помощи населению (1500 населения на 1 врача )</a:t>
          </a:r>
          <a:endParaRPr lang="ru-RU" sz="1400" dirty="0"/>
        </a:p>
      </dgm:t>
    </dgm:pt>
    <dgm:pt modelId="{8ABF39CC-D35F-4AA9-8ED5-CF9AFD98D8C6}" type="parTrans" cxnId="{51FED8D4-43C4-4A14-97AD-10842456A0AA}">
      <dgm:prSet/>
      <dgm:spPr/>
      <dgm:t>
        <a:bodyPr/>
        <a:lstStyle/>
        <a:p>
          <a:endParaRPr lang="ru-RU"/>
        </a:p>
      </dgm:t>
    </dgm:pt>
    <dgm:pt modelId="{8ECA757A-90DD-4E93-85DB-90FFFB803D9C}" type="sibTrans" cxnId="{51FED8D4-43C4-4A14-97AD-10842456A0AA}">
      <dgm:prSet/>
      <dgm:spPr/>
      <dgm:t>
        <a:bodyPr/>
        <a:lstStyle/>
        <a:p>
          <a:endParaRPr lang="ru-RU"/>
        </a:p>
      </dgm:t>
    </dgm:pt>
    <dgm:pt modelId="{C4450453-6C55-4CE4-BED3-C66713E61369}">
      <dgm:prSet phldrT="[Текст]"/>
      <dgm:spPr>
        <a:solidFill>
          <a:schemeClr val="tx2">
            <a:lumMod val="60000"/>
            <a:lumOff val="40000"/>
          </a:schemeClr>
        </a:solidFill>
      </dgm:spPr>
      <dgm:t>
        <a:bodyPr/>
        <a:lstStyle/>
        <a:p>
          <a:r>
            <a:rPr lang="ru-RU" dirty="0" smtClean="0"/>
            <a:t>Повысится качество медицинских услуг и конкурентоспособность системы здравоохранения</a:t>
          </a:r>
          <a:endParaRPr lang="ru-RU" dirty="0"/>
        </a:p>
      </dgm:t>
    </dgm:pt>
    <dgm:pt modelId="{3E6114D6-1480-444B-AD56-9A413CEFC434}" type="parTrans" cxnId="{4116AE8E-B346-4A85-A249-F9BB7EA1B029}">
      <dgm:prSet/>
      <dgm:spPr/>
      <dgm:t>
        <a:bodyPr/>
        <a:lstStyle/>
        <a:p>
          <a:endParaRPr lang="ru-RU"/>
        </a:p>
      </dgm:t>
    </dgm:pt>
    <dgm:pt modelId="{BE032708-3C67-4AE3-AF90-B5B6A67C1D5B}" type="sibTrans" cxnId="{4116AE8E-B346-4A85-A249-F9BB7EA1B029}">
      <dgm:prSet/>
      <dgm:spPr/>
      <dgm:t>
        <a:bodyPr/>
        <a:lstStyle/>
        <a:p>
          <a:endParaRPr lang="ru-RU"/>
        </a:p>
      </dgm:t>
    </dgm:pt>
    <dgm:pt modelId="{86068058-B747-4DE3-B40C-9A76A4334F01}">
      <dgm:prSet phldrT="[Текст]" custT="1"/>
      <dgm:spPr/>
      <dgm:t>
        <a:bodyPr/>
        <a:lstStyle/>
        <a:p>
          <a:r>
            <a:rPr lang="ru-RU" sz="1400" dirty="0" smtClean="0"/>
            <a:t>Свободный выбор поликлиник, врача, стационаров;</a:t>
          </a:r>
          <a:endParaRPr lang="ru-RU" sz="1400" dirty="0"/>
        </a:p>
      </dgm:t>
    </dgm:pt>
    <dgm:pt modelId="{66336D0C-4827-412E-A216-9A2ED66EFB53}" type="parTrans" cxnId="{EC381377-07D9-4D9B-98CE-9D4F92236719}">
      <dgm:prSet/>
      <dgm:spPr/>
      <dgm:t>
        <a:bodyPr/>
        <a:lstStyle/>
        <a:p>
          <a:endParaRPr lang="ru-RU"/>
        </a:p>
      </dgm:t>
    </dgm:pt>
    <dgm:pt modelId="{B4E5588F-0739-416D-B1E4-7563D2726C29}" type="sibTrans" cxnId="{EC381377-07D9-4D9B-98CE-9D4F92236719}">
      <dgm:prSet/>
      <dgm:spPr/>
      <dgm:t>
        <a:bodyPr/>
        <a:lstStyle/>
        <a:p>
          <a:endParaRPr lang="ru-RU"/>
        </a:p>
      </dgm:t>
    </dgm:pt>
    <dgm:pt modelId="{D6C7A498-2C77-40D4-8E08-693BB75A42BB}">
      <dgm:prSet/>
      <dgm:spPr>
        <a:solidFill>
          <a:schemeClr val="tx2">
            <a:lumMod val="60000"/>
            <a:lumOff val="40000"/>
          </a:schemeClr>
        </a:solidFill>
      </dgm:spPr>
      <dgm:t>
        <a:bodyPr/>
        <a:lstStyle/>
        <a:p>
          <a:r>
            <a:rPr lang="ru-RU" dirty="0" smtClean="0"/>
            <a:t>Повысится финансовая устойчивость системы здравоохранения</a:t>
          </a:r>
          <a:endParaRPr lang="ru-RU" dirty="0"/>
        </a:p>
      </dgm:t>
    </dgm:pt>
    <dgm:pt modelId="{AE9970E0-10FF-425F-ACE6-C699664B6789}" type="parTrans" cxnId="{EF1D5DFE-E32D-49ED-87B9-964D41E37F2F}">
      <dgm:prSet/>
      <dgm:spPr/>
      <dgm:t>
        <a:bodyPr/>
        <a:lstStyle/>
        <a:p>
          <a:endParaRPr lang="ru-RU"/>
        </a:p>
      </dgm:t>
    </dgm:pt>
    <dgm:pt modelId="{6E6DB3EF-2F75-4954-AE84-B9D85E67A40C}" type="sibTrans" cxnId="{EF1D5DFE-E32D-49ED-87B9-964D41E37F2F}">
      <dgm:prSet/>
      <dgm:spPr/>
      <dgm:t>
        <a:bodyPr/>
        <a:lstStyle/>
        <a:p>
          <a:endParaRPr lang="ru-RU"/>
        </a:p>
      </dgm:t>
    </dgm:pt>
    <dgm:pt modelId="{ED1421DD-D74B-4FF0-8729-967BC72ADA90}">
      <dgm:prSet custT="1"/>
      <dgm:spPr/>
      <dgm:t>
        <a:bodyPr/>
        <a:lstStyle/>
        <a:p>
          <a:r>
            <a:rPr lang="ru-RU" sz="1400" dirty="0" smtClean="0"/>
            <a:t>Снизятся неформальные платежи населения за медицинские услуги</a:t>
          </a:r>
          <a:endParaRPr lang="ru-RU" sz="1400" dirty="0"/>
        </a:p>
      </dgm:t>
    </dgm:pt>
    <dgm:pt modelId="{3A0A78A5-1EFF-47E6-A65A-CC5139321883}" type="parTrans" cxnId="{19E5E9D6-B772-44A7-B331-2DCE3A4A1624}">
      <dgm:prSet/>
      <dgm:spPr/>
      <dgm:t>
        <a:bodyPr/>
        <a:lstStyle/>
        <a:p>
          <a:endParaRPr lang="ru-RU"/>
        </a:p>
      </dgm:t>
    </dgm:pt>
    <dgm:pt modelId="{B218A3BA-D420-4B46-9133-123C0538ED9C}" type="sibTrans" cxnId="{19E5E9D6-B772-44A7-B331-2DCE3A4A1624}">
      <dgm:prSet/>
      <dgm:spPr/>
      <dgm:t>
        <a:bodyPr/>
        <a:lstStyle/>
        <a:p>
          <a:endParaRPr lang="ru-RU"/>
        </a:p>
      </dgm:t>
    </dgm:pt>
    <dgm:pt modelId="{5EFCA787-A71E-46CF-8FC4-DD51A462CAFA}">
      <dgm:prSet phldrT="[Текст]" custT="1"/>
      <dgm:spPr/>
      <dgm:t>
        <a:bodyPr/>
        <a:lstStyle/>
        <a:p>
          <a:r>
            <a:rPr lang="ru-RU" sz="1400" dirty="0" smtClean="0">
              <a:solidFill>
                <a:schemeClr val="tx1"/>
              </a:solidFill>
            </a:rPr>
            <a:t>Улучша</a:t>
          </a:r>
          <a:r>
            <a:rPr lang="ru-RU" sz="1400" b="1" dirty="0" smtClean="0">
              <a:solidFill>
                <a:schemeClr val="tx1"/>
              </a:solidFill>
            </a:rPr>
            <a:t>тс</a:t>
          </a:r>
          <a:r>
            <a:rPr lang="ru-RU" sz="1400" dirty="0" smtClean="0">
              <a:solidFill>
                <a:schemeClr val="tx1"/>
              </a:solidFill>
            </a:rPr>
            <a:t>я медико-демографические </a:t>
          </a:r>
          <a:r>
            <a:rPr lang="ru-RU" sz="1400" dirty="0" smtClean="0"/>
            <a:t>показатели здоровья населения</a:t>
          </a:r>
          <a:endParaRPr lang="ru-RU" sz="1400" dirty="0"/>
        </a:p>
      </dgm:t>
    </dgm:pt>
    <dgm:pt modelId="{F4957AF7-5DF4-4521-8EB9-39B708958B6A}" type="parTrans" cxnId="{E3C48441-DFE9-458D-A3A0-C47CD344521A}">
      <dgm:prSet/>
      <dgm:spPr/>
      <dgm:t>
        <a:bodyPr/>
        <a:lstStyle/>
        <a:p>
          <a:endParaRPr lang="ru-RU"/>
        </a:p>
      </dgm:t>
    </dgm:pt>
    <dgm:pt modelId="{0ED4BA54-5779-4BFF-BACB-9A237C09DD7A}" type="sibTrans" cxnId="{E3C48441-DFE9-458D-A3A0-C47CD344521A}">
      <dgm:prSet/>
      <dgm:spPr/>
      <dgm:t>
        <a:bodyPr/>
        <a:lstStyle/>
        <a:p>
          <a:endParaRPr lang="ru-RU"/>
        </a:p>
      </dgm:t>
    </dgm:pt>
    <dgm:pt modelId="{792D9739-A0FB-46D7-9820-31139A0E5552}">
      <dgm:prSet custT="1"/>
      <dgm:spPr/>
      <dgm:t>
        <a:bodyPr/>
        <a:lstStyle/>
        <a:p>
          <a:r>
            <a:rPr lang="ru-RU" sz="1400" dirty="0" smtClean="0">
              <a:solidFill>
                <a:schemeClr val="tx1"/>
              </a:solidFill>
            </a:rPr>
            <a:t>Улучша</a:t>
          </a:r>
          <a:r>
            <a:rPr lang="ru-RU" sz="1400" b="0" dirty="0" smtClean="0">
              <a:solidFill>
                <a:schemeClr val="tx1"/>
              </a:solidFill>
            </a:rPr>
            <a:t>тся </a:t>
          </a:r>
          <a:r>
            <a:rPr lang="ru-RU" sz="1400" dirty="0" smtClean="0">
              <a:solidFill>
                <a:schemeClr val="tx1"/>
              </a:solidFill>
            </a:rPr>
            <a:t>ф</a:t>
          </a:r>
          <a:r>
            <a:rPr lang="ru-RU" sz="1400" dirty="0" smtClean="0"/>
            <a:t>инансовые индикаторы деятельности медицинских организаций</a:t>
          </a:r>
          <a:endParaRPr lang="ru-RU" sz="1400" dirty="0"/>
        </a:p>
      </dgm:t>
    </dgm:pt>
    <dgm:pt modelId="{90735A71-8BDF-48E3-B8E4-0FBAAD8F1524}" type="parTrans" cxnId="{68AB5F14-BA25-4BAF-9AD8-01BBC439ED80}">
      <dgm:prSet/>
      <dgm:spPr/>
      <dgm:t>
        <a:bodyPr/>
        <a:lstStyle/>
        <a:p>
          <a:endParaRPr lang="ru-RU"/>
        </a:p>
      </dgm:t>
    </dgm:pt>
    <dgm:pt modelId="{0959357D-0AA3-45FD-BEAE-6523756264FD}" type="sibTrans" cxnId="{68AB5F14-BA25-4BAF-9AD8-01BBC439ED80}">
      <dgm:prSet/>
      <dgm:spPr/>
      <dgm:t>
        <a:bodyPr/>
        <a:lstStyle/>
        <a:p>
          <a:endParaRPr lang="ru-RU"/>
        </a:p>
      </dgm:t>
    </dgm:pt>
    <dgm:pt modelId="{84340415-8F5D-4FD0-ABD7-7735F004E0EB}">
      <dgm:prSet phldrT="[Текст]" custT="1"/>
      <dgm:spPr/>
      <dgm:t>
        <a:bodyPr/>
        <a:lstStyle/>
        <a:p>
          <a:r>
            <a:rPr lang="ru-RU" sz="1400" b="0" dirty="0" smtClean="0">
              <a:solidFill>
                <a:schemeClr val="tx1"/>
              </a:solidFill>
            </a:rPr>
            <a:t>Информатизация, контроль процесса расходования средств</a:t>
          </a:r>
          <a:endParaRPr lang="ru-RU" sz="1400" b="0" dirty="0">
            <a:solidFill>
              <a:schemeClr val="tx1"/>
            </a:solidFill>
          </a:endParaRPr>
        </a:p>
      </dgm:t>
    </dgm:pt>
    <dgm:pt modelId="{C9F26912-2A21-475E-BBB4-9244441380D0}" type="parTrans" cxnId="{69AF1B7E-9C54-4501-9495-E276125FC479}">
      <dgm:prSet/>
      <dgm:spPr/>
      <dgm:t>
        <a:bodyPr/>
        <a:lstStyle/>
        <a:p>
          <a:endParaRPr lang="ru-RU"/>
        </a:p>
      </dgm:t>
    </dgm:pt>
    <dgm:pt modelId="{CD397A45-FC0F-4EF4-AF01-8813CA58873C}" type="sibTrans" cxnId="{69AF1B7E-9C54-4501-9495-E276125FC479}">
      <dgm:prSet/>
      <dgm:spPr/>
      <dgm:t>
        <a:bodyPr/>
        <a:lstStyle/>
        <a:p>
          <a:endParaRPr lang="ru-RU"/>
        </a:p>
      </dgm:t>
    </dgm:pt>
    <dgm:pt modelId="{F68FBF9B-A02F-4BE4-BB96-41364B4C58BA}">
      <dgm:prSet phldrT="[Текст]"/>
      <dgm:spPr/>
      <dgm:t>
        <a:bodyPr/>
        <a:lstStyle/>
        <a:p>
          <a:endParaRPr lang="ru-RU" sz="1000" dirty="0"/>
        </a:p>
      </dgm:t>
    </dgm:pt>
    <dgm:pt modelId="{D13EC662-960A-4E40-BD64-3F95F377814F}" type="parTrans" cxnId="{27E18D35-ABD0-4012-B4FA-A7CAA9A2EAFD}">
      <dgm:prSet/>
      <dgm:spPr/>
      <dgm:t>
        <a:bodyPr/>
        <a:lstStyle/>
        <a:p>
          <a:endParaRPr lang="ru-RU"/>
        </a:p>
      </dgm:t>
    </dgm:pt>
    <dgm:pt modelId="{2A05E310-3803-4B44-9F35-156CF0EE0767}" type="sibTrans" cxnId="{27E18D35-ABD0-4012-B4FA-A7CAA9A2EAFD}">
      <dgm:prSet/>
      <dgm:spPr/>
      <dgm:t>
        <a:bodyPr/>
        <a:lstStyle/>
        <a:p>
          <a:endParaRPr lang="ru-RU"/>
        </a:p>
      </dgm:t>
    </dgm:pt>
    <dgm:pt modelId="{425CD934-3F44-4056-B603-50717158BCE7}">
      <dgm:prSet phldrT="[Текст]" custT="1"/>
      <dgm:spPr/>
      <dgm:t>
        <a:bodyPr/>
        <a:lstStyle/>
        <a:p>
          <a:r>
            <a:rPr lang="ru-RU" sz="1400" dirty="0" smtClean="0"/>
            <a:t>Увеличение удельного веса частичных клиник.</a:t>
          </a:r>
          <a:endParaRPr lang="ru-RU" sz="1400" dirty="0"/>
        </a:p>
      </dgm:t>
    </dgm:pt>
    <dgm:pt modelId="{FE42DEBB-BCC0-4E89-B084-21FB3A01D3AF}" type="parTrans" cxnId="{7774FDF4-2DCF-48DC-988D-B72B63DD3357}">
      <dgm:prSet/>
      <dgm:spPr/>
      <dgm:t>
        <a:bodyPr/>
        <a:lstStyle/>
        <a:p>
          <a:endParaRPr lang="ru-RU"/>
        </a:p>
      </dgm:t>
    </dgm:pt>
    <dgm:pt modelId="{4CB3C2C4-7717-433E-863B-4B0CFD204E55}" type="sibTrans" cxnId="{7774FDF4-2DCF-48DC-988D-B72B63DD3357}">
      <dgm:prSet/>
      <dgm:spPr/>
      <dgm:t>
        <a:bodyPr/>
        <a:lstStyle/>
        <a:p>
          <a:endParaRPr lang="ru-RU"/>
        </a:p>
      </dgm:t>
    </dgm:pt>
    <dgm:pt modelId="{E17411E0-CDF5-45E6-B6E6-6CEA2C5698C7}">
      <dgm:prSet phldrT="[Текст]" custT="1"/>
      <dgm:spPr/>
      <dgm:t>
        <a:bodyPr/>
        <a:lstStyle/>
        <a:p>
          <a:r>
            <a:rPr lang="ru-RU" sz="1400" dirty="0" smtClean="0"/>
            <a:t>Дальнейшее совершенствование стандартов, клинических протоколов, алгоритмов, аккредитация медицинских организаций.</a:t>
          </a:r>
          <a:endParaRPr lang="ru-RU" sz="1400" dirty="0"/>
        </a:p>
      </dgm:t>
    </dgm:pt>
    <dgm:pt modelId="{B3FC0A39-F39B-4C1A-99D4-7E8B7C8A5807}" type="parTrans" cxnId="{225052E3-1F69-4F66-AD85-A61C3AF165D5}">
      <dgm:prSet/>
      <dgm:spPr/>
      <dgm:t>
        <a:bodyPr/>
        <a:lstStyle/>
        <a:p>
          <a:endParaRPr lang="ru-RU"/>
        </a:p>
      </dgm:t>
    </dgm:pt>
    <dgm:pt modelId="{80F60799-FA38-4BBF-BA00-39BB12D0B381}" type="sibTrans" cxnId="{225052E3-1F69-4F66-AD85-A61C3AF165D5}">
      <dgm:prSet/>
      <dgm:spPr/>
      <dgm:t>
        <a:bodyPr/>
        <a:lstStyle/>
        <a:p>
          <a:endParaRPr lang="ru-RU"/>
        </a:p>
      </dgm:t>
    </dgm:pt>
    <dgm:pt modelId="{606E92EF-5DE9-4230-951B-D802293D68EF}" type="pres">
      <dgm:prSet presAssocID="{FBAEE64A-A0F5-4D81-A367-F2ECF9CFA840}" presName="Name0" presStyleCnt="0">
        <dgm:presLayoutVars>
          <dgm:dir/>
          <dgm:animLvl val="lvl"/>
          <dgm:resizeHandles val="exact"/>
        </dgm:presLayoutVars>
      </dgm:prSet>
      <dgm:spPr/>
      <dgm:t>
        <a:bodyPr/>
        <a:lstStyle/>
        <a:p>
          <a:endParaRPr lang="ru-RU"/>
        </a:p>
      </dgm:t>
    </dgm:pt>
    <dgm:pt modelId="{D755D2A5-7602-4BF4-9F5E-638FFEDD6E59}" type="pres">
      <dgm:prSet presAssocID="{5A56F0FB-EFEA-440E-ACA7-E44E1916AF61}" presName="linNode" presStyleCnt="0"/>
      <dgm:spPr/>
    </dgm:pt>
    <dgm:pt modelId="{81C53841-BE4D-4EC2-847B-2F97190757C2}" type="pres">
      <dgm:prSet presAssocID="{5A56F0FB-EFEA-440E-ACA7-E44E1916AF61}" presName="parentText" presStyleLbl="node1" presStyleIdx="0" presStyleCnt="4">
        <dgm:presLayoutVars>
          <dgm:chMax val="1"/>
          <dgm:bulletEnabled val="1"/>
        </dgm:presLayoutVars>
      </dgm:prSet>
      <dgm:spPr/>
      <dgm:t>
        <a:bodyPr/>
        <a:lstStyle/>
        <a:p>
          <a:endParaRPr lang="ru-RU"/>
        </a:p>
      </dgm:t>
    </dgm:pt>
    <dgm:pt modelId="{0AB48D51-6147-426D-9B7B-619161A5E34D}" type="pres">
      <dgm:prSet presAssocID="{5A56F0FB-EFEA-440E-ACA7-E44E1916AF61}" presName="descendantText" presStyleLbl="alignAccFollowNode1" presStyleIdx="0" presStyleCnt="4" custScaleY="121783">
        <dgm:presLayoutVars>
          <dgm:bulletEnabled val="1"/>
        </dgm:presLayoutVars>
      </dgm:prSet>
      <dgm:spPr/>
      <dgm:t>
        <a:bodyPr/>
        <a:lstStyle/>
        <a:p>
          <a:endParaRPr lang="ru-RU"/>
        </a:p>
      </dgm:t>
    </dgm:pt>
    <dgm:pt modelId="{FF2C9E21-7F9F-43F2-BA88-2E5CFC4D0C2F}" type="pres">
      <dgm:prSet presAssocID="{121BA6CC-0263-4BB3-9A7B-695AB4094D23}" presName="sp" presStyleCnt="0"/>
      <dgm:spPr/>
    </dgm:pt>
    <dgm:pt modelId="{49482957-3E26-4D5F-8096-E816CDD55705}" type="pres">
      <dgm:prSet presAssocID="{D6C7A498-2C77-40D4-8E08-693BB75A42BB}" presName="linNode" presStyleCnt="0"/>
      <dgm:spPr/>
    </dgm:pt>
    <dgm:pt modelId="{CD2DE812-AFFB-4C9E-89F5-7B2854928E33}" type="pres">
      <dgm:prSet presAssocID="{D6C7A498-2C77-40D4-8E08-693BB75A42BB}" presName="parentText" presStyleLbl="node1" presStyleIdx="1" presStyleCnt="4">
        <dgm:presLayoutVars>
          <dgm:chMax val="1"/>
          <dgm:bulletEnabled val="1"/>
        </dgm:presLayoutVars>
      </dgm:prSet>
      <dgm:spPr/>
      <dgm:t>
        <a:bodyPr/>
        <a:lstStyle/>
        <a:p>
          <a:endParaRPr lang="ru-RU"/>
        </a:p>
      </dgm:t>
    </dgm:pt>
    <dgm:pt modelId="{6ADEBEF5-DB14-41DB-A991-BCE0BFECF14B}" type="pres">
      <dgm:prSet presAssocID="{D6C7A498-2C77-40D4-8E08-693BB75A42BB}" presName="descendantText" presStyleLbl="alignAccFollowNode1" presStyleIdx="1" presStyleCnt="4" custScaleY="110228">
        <dgm:presLayoutVars>
          <dgm:bulletEnabled val="1"/>
        </dgm:presLayoutVars>
      </dgm:prSet>
      <dgm:spPr/>
      <dgm:t>
        <a:bodyPr/>
        <a:lstStyle/>
        <a:p>
          <a:endParaRPr lang="ru-RU"/>
        </a:p>
      </dgm:t>
    </dgm:pt>
    <dgm:pt modelId="{77C3BCAE-54AC-4C28-9CDD-1727C3E48D3C}" type="pres">
      <dgm:prSet presAssocID="{6E6DB3EF-2F75-4954-AE84-B9D85E67A40C}" presName="sp" presStyleCnt="0"/>
      <dgm:spPr/>
    </dgm:pt>
    <dgm:pt modelId="{872E6CE8-89BF-4A1A-9EAD-F6FD304BAF3F}" type="pres">
      <dgm:prSet presAssocID="{6141E92D-2B8D-4B71-9DD5-1EE7208745A4}" presName="linNode" presStyleCnt="0"/>
      <dgm:spPr/>
    </dgm:pt>
    <dgm:pt modelId="{B9F6CD0F-C082-4337-B5C9-C4601C1E6C91}" type="pres">
      <dgm:prSet presAssocID="{6141E92D-2B8D-4B71-9DD5-1EE7208745A4}" presName="parentText" presStyleLbl="node1" presStyleIdx="2" presStyleCnt="4">
        <dgm:presLayoutVars>
          <dgm:chMax val="1"/>
          <dgm:bulletEnabled val="1"/>
        </dgm:presLayoutVars>
      </dgm:prSet>
      <dgm:spPr/>
      <dgm:t>
        <a:bodyPr/>
        <a:lstStyle/>
        <a:p>
          <a:endParaRPr lang="ru-RU"/>
        </a:p>
      </dgm:t>
    </dgm:pt>
    <dgm:pt modelId="{152F4AE5-67F6-40A0-96CD-5C441B0E747D}" type="pres">
      <dgm:prSet presAssocID="{6141E92D-2B8D-4B71-9DD5-1EE7208745A4}" presName="descendantText" presStyleLbl="alignAccFollowNode1" presStyleIdx="2" presStyleCnt="4" custScaleY="165366">
        <dgm:presLayoutVars>
          <dgm:bulletEnabled val="1"/>
        </dgm:presLayoutVars>
      </dgm:prSet>
      <dgm:spPr/>
      <dgm:t>
        <a:bodyPr/>
        <a:lstStyle/>
        <a:p>
          <a:endParaRPr lang="ru-RU"/>
        </a:p>
      </dgm:t>
    </dgm:pt>
    <dgm:pt modelId="{CD7D36C4-4BA3-4FF4-B408-2C09B9FB9784}" type="pres">
      <dgm:prSet presAssocID="{3B6D0AFE-7A5B-47C2-99F0-BC321CE2F107}" presName="sp" presStyleCnt="0"/>
      <dgm:spPr/>
    </dgm:pt>
    <dgm:pt modelId="{F81E072B-870A-447F-B64A-60B7FD1CBDB7}" type="pres">
      <dgm:prSet presAssocID="{C4450453-6C55-4CE4-BED3-C66713E61369}" presName="linNode" presStyleCnt="0"/>
      <dgm:spPr/>
    </dgm:pt>
    <dgm:pt modelId="{3C386758-8216-47BA-8946-5B00F15BAE4C}" type="pres">
      <dgm:prSet presAssocID="{C4450453-6C55-4CE4-BED3-C66713E61369}" presName="parentText" presStyleLbl="node1" presStyleIdx="3" presStyleCnt="4">
        <dgm:presLayoutVars>
          <dgm:chMax val="1"/>
          <dgm:bulletEnabled val="1"/>
        </dgm:presLayoutVars>
      </dgm:prSet>
      <dgm:spPr/>
      <dgm:t>
        <a:bodyPr/>
        <a:lstStyle/>
        <a:p>
          <a:endParaRPr lang="ru-RU"/>
        </a:p>
      </dgm:t>
    </dgm:pt>
    <dgm:pt modelId="{BC6AA9CE-7CC0-4260-81B9-F2E3A2761D20}" type="pres">
      <dgm:prSet presAssocID="{C4450453-6C55-4CE4-BED3-C66713E61369}" presName="descendantText" presStyleLbl="alignAccFollowNode1" presStyleIdx="3" presStyleCnt="4" custScaleY="130234">
        <dgm:presLayoutVars>
          <dgm:bulletEnabled val="1"/>
        </dgm:presLayoutVars>
      </dgm:prSet>
      <dgm:spPr/>
      <dgm:t>
        <a:bodyPr/>
        <a:lstStyle/>
        <a:p>
          <a:endParaRPr lang="ru-RU"/>
        </a:p>
      </dgm:t>
    </dgm:pt>
  </dgm:ptLst>
  <dgm:cxnLst>
    <dgm:cxn modelId="{C77978CC-7050-496E-88DB-3C335E06DE67}" type="presOf" srcId="{84340415-8F5D-4FD0-ABD7-7735F004E0EB}" destId="{0AB48D51-6147-426D-9B7B-619161A5E34D}" srcOrd="0" destOrd="1" presId="urn:microsoft.com/office/officeart/2005/8/layout/vList5"/>
    <dgm:cxn modelId="{7774FDF4-2DCF-48DC-988D-B72B63DD3357}" srcId="{C4450453-6C55-4CE4-BED3-C66713E61369}" destId="{425CD934-3F44-4056-B603-50717158BCE7}" srcOrd="1" destOrd="0" parTransId="{FE42DEBB-BCC0-4E89-B084-21FB3A01D3AF}" sibTransId="{4CB3C2C4-7717-433E-863B-4B0CFD204E55}"/>
    <dgm:cxn modelId="{9C5B3844-C117-4148-B1E3-B7EE125F7D8F}" type="presOf" srcId="{425CD934-3F44-4056-B603-50717158BCE7}" destId="{BC6AA9CE-7CC0-4260-81B9-F2E3A2761D20}" srcOrd="0" destOrd="1" presId="urn:microsoft.com/office/officeart/2005/8/layout/vList5"/>
    <dgm:cxn modelId="{EC381377-07D9-4D9B-98CE-9D4F92236719}" srcId="{C4450453-6C55-4CE4-BED3-C66713E61369}" destId="{86068058-B747-4DE3-B40C-9A76A4334F01}" srcOrd="0" destOrd="0" parTransId="{66336D0C-4827-412E-A216-9A2ED66EFB53}" sibTransId="{B4E5588F-0739-416D-B1E4-7563D2726C29}"/>
    <dgm:cxn modelId="{451FF8AD-72AC-46AB-BEAD-A95E4F7565A9}" srcId="{5A56F0FB-EFEA-440E-ACA7-E44E1916AF61}" destId="{8C0A2325-DB47-4D32-819E-B63D6E98D289}" srcOrd="0" destOrd="0" parTransId="{6FFD2F9B-F52D-4503-949F-C352A1AB468A}" sibTransId="{E70D22CC-CCF2-4499-8AF1-C354A6E568E4}"/>
    <dgm:cxn modelId="{044C0F98-B9E4-4743-9010-6EDC17D76371}" srcId="{FBAEE64A-A0F5-4D81-A367-F2ECF9CFA840}" destId="{5A56F0FB-EFEA-440E-ACA7-E44E1916AF61}" srcOrd="0" destOrd="0" parTransId="{289868BB-69BE-4B7C-B757-801EEDFE2C0D}" sibTransId="{121BA6CC-0263-4BB3-9A7B-695AB4094D23}"/>
    <dgm:cxn modelId="{68AB5F14-BA25-4BAF-9AD8-01BBC439ED80}" srcId="{D6C7A498-2C77-40D4-8E08-693BB75A42BB}" destId="{792D9739-A0FB-46D7-9820-31139A0E5552}" srcOrd="1" destOrd="0" parTransId="{90735A71-8BDF-48E3-B8E4-0FBAAD8F1524}" sibTransId="{0959357D-0AA3-45FD-BEAE-6523756264FD}"/>
    <dgm:cxn modelId="{19E5E9D6-B772-44A7-B331-2DCE3A4A1624}" srcId="{D6C7A498-2C77-40D4-8E08-693BB75A42BB}" destId="{ED1421DD-D74B-4FF0-8729-967BC72ADA90}" srcOrd="0" destOrd="0" parTransId="{3A0A78A5-1EFF-47E6-A65A-CC5139321883}" sibTransId="{B218A3BA-D420-4B46-9133-123C0538ED9C}"/>
    <dgm:cxn modelId="{E3C48441-DFE9-458D-A3A0-C47CD344521A}" srcId="{6141E92D-2B8D-4B71-9DD5-1EE7208745A4}" destId="{5EFCA787-A71E-46CF-8FC4-DD51A462CAFA}" srcOrd="1" destOrd="0" parTransId="{F4957AF7-5DF4-4521-8EB9-39B708958B6A}" sibTransId="{0ED4BA54-5779-4BFF-BACB-9A237C09DD7A}"/>
    <dgm:cxn modelId="{881FBF07-6C20-4CED-B0DB-10635B281C2D}" type="presOf" srcId="{F68FBF9B-A02F-4BE4-BB96-41364B4C58BA}" destId="{BC6AA9CE-7CC0-4260-81B9-F2E3A2761D20}" srcOrd="0" destOrd="3" presId="urn:microsoft.com/office/officeart/2005/8/layout/vList5"/>
    <dgm:cxn modelId="{69AF1B7E-9C54-4501-9495-E276125FC479}" srcId="{5A56F0FB-EFEA-440E-ACA7-E44E1916AF61}" destId="{84340415-8F5D-4FD0-ABD7-7735F004E0EB}" srcOrd="1" destOrd="0" parTransId="{C9F26912-2A21-475E-BBB4-9244441380D0}" sibTransId="{CD397A45-FC0F-4EF4-AF01-8813CA58873C}"/>
    <dgm:cxn modelId="{D59242AC-6D0E-43E6-8B21-9D625F0C3B5B}" type="presOf" srcId="{792D9739-A0FB-46D7-9820-31139A0E5552}" destId="{6ADEBEF5-DB14-41DB-A991-BCE0BFECF14B}" srcOrd="0" destOrd="1" presId="urn:microsoft.com/office/officeart/2005/8/layout/vList5"/>
    <dgm:cxn modelId="{A82BCB17-B22D-4677-AD70-026BC61F9507}" type="presOf" srcId="{86068058-B747-4DE3-B40C-9A76A4334F01}" destId="{BC6AA9CE-7CC0-4260-81B9-F2E3A2761D20}" srcOrd="0" destOrd="0" presId="urn:microsoft.com/office/officeart/2005/8/layout/vList5"/>
    <dgm:cxn modelId="{0A3EE9E7-C342-4509-8A80-AF2B4617C876}" type="presOf" srcId="{5EFCA787-A71E-46CF-8FC4-DD51A462CAFA}" destId="{152F4AE5-67F6-40A0-96CD-5C441B0E747D}" srcOrd="0" destOrd="1" presId="urn:microsoft.com/office/officeart/2005/8/layout/vList5"/>
    <dgm:cxn modelId="{E981DA78-3486-4E77-A165-4319A8977351}" type="presOf" srcId="{FBAEE64A-A0F5-4D81-A367-F2ECF9CFA840}" destId="{606E92EF-5DE9-4230-951B-D802293D68EF}" srcOrd="0" destOrd="0" presId="urn:microsoft.com/office/officeart/2005/8/layout/vList5"/>
    <dgm:cxn modelId="{27E18D35-ABD0-4012-B4FA-A7CAA9A2EAFD}" srcId="{C4450453-6C55-4CE4-BED3-C66713E61369}" destId="{F68FBF9B-A02F-4BE4-BB96-41364B4C58BA}" srcOrd="3" destOrd="0" parTransId="{D13EC662-960A-4E40-BD64-3F95F377814F}" sibTransId="{2A05E310-3803-4B44-9F35-156CF0EE0767}"/>
    <dgm:cxn modelId="{A260A5FB-8B7D-4BAC-A1DD-B4EA635F6FCC}" type="presOf" srcId="{C4450453-6C55-4CE4-BED3-C66713E61369}" destId="{3C386758-8216-47BA-8946-5B00F15BAE4C}" srcOrd="0" destOrd="0" presId="urn:microsoft.com/office/officeart/2005/8/layout/vList5"/>
    <dgm:cxn modelId="{705E8EAB-F328-49F9-AF3C-109D62CD25BF}" type="presOf" srcId="{8C0A2325-DB47-4D32-819E-B63D6E98D289}" destId="{0AB48D51-6147-426D-9B7B-619161A5E34D}" srcOrd="0" destOrd="0" presId="urn:microsoft.com/office/officeart/2005/8/layout/vList5"/>
    <dgm:cxn modelId="{BD284DE9-EF3F-4A4F-9896-0B062CA75B3B}" type="presOf" srcId="{C2430260-38B5-483D-8C96-E06233DA549D}" destId="{152F4AE5-67F6-40A0-96CD-5C441B0E747D}" srcOrd="0" destOrd="0" presId="urn:microsoft.com/office/officeart/2005/8/layout/vList5"/>
    <dgm:cxn modelId="{EF1D5DFE-E32D-49ED-87B9-964D41E37F2F}" srcId="{FBAEE64A-A0F5-4D81-A367-F2ECF9CFA840}" destId="{D6C7A498-2C77-40D4-8E08-693BB75A42BB}" srcOrd="1" destOrd="0" parTransId="{AE9970E0-10FF-425F-ACE6-C699664B6789}" sibTransId="{6E6DB3EF-2F75-4954-AE84-B9D85E67A40C}"/>
    <dgm:cxn modelId="{186C92E1-723A-47FA-85AF-E0A5E5A4C46B}" type="presOf" srcId="{D6C7A498-2C77-40D4-8E08-693BB75A42BB}" destId="{CD2DE812-AFFB-4C9E-89F5-7B2854928E33}" srcOrd="0" destOrd="0" presId="urn:microsoft.com/office/officeart/2005/8/layout/vList5"/>
    <dgm:cxn modelId="{8A6BD7E7-9140-493F-A016-9015660AD892}" type="presOf" srcId="{5A56F0FB-EFEA-440E-ACA7-E44E1916AF61}" destId="{81C53841-BE4D-4EC2-847B-2F97190757C2}" srcOrd="0" destOrd="0" presId="urn:microsoft.com/office/officeart/2005/8/layout/vList5"/>
    <dgm:cxn modelId="{04231643-E83A-4717-B888-495FE74BA8A6}" type="presOf" srcId="{6141E92D-2B8D-4B71-9DD5-1EE7208745A4}" destId="{B9F6CD0F-C082-4337-B5C9-C4601C1E6C91}" srcOrd="0" destOrd="0" presId="urn:microsoft.com/office/officeart/2005/8/layout/vList5"/>
    <dgm:cxn modelId="{4116AE8E-B346-4A85-A249-F9BB7EA1B029}" srcId="{FBAEE64A-A0F5-4D81-A367-F2ECF9CFA840}" destId="{C4450453-6C55-4CE4-BED3-C66713E61369}" srcOrd="3" destOrd="0" parTransId="{3E6114D6-1480-444B-AD56-9A413CEFC434}" sibTransId="{BE032708-3C67-4AE3-AF90-B5B6A67C1D5B}"/>
    <dgm:cxn modelId="{225052E3-1F69-4F66-AD85-A61C3AF165D5}" srcId="{C4450453-6C55-4CE4-BED3-C66713E61369}" destId="{E17411E0-CDF5-45E6-B6E6-6CEA2C5698C7}" srcOrd="2" destOrd="0" parTransId="{B3FC0A39-F39B-4C1A-99D4-7E8B7C8A5807}" sibTransId="{80F60799-FA38-4BBF-BA00-39BB12D0B381}"/>
    <dgm:cxn modelId="{0BD6A899-9C34-4CD0-8458-A1377CEE92E1}" type="presOf" srcId="{ED1421DD-D74B-4FF0-8729-967BC72ADA90}" destId="{6ADEBEF5-DB14-41DB-A991-BCE0BFECF14B}" srcOrd="0" destOrd="0" presId="urn:microsoft.com/office/officeart/2005/8/layout/vList5"/>
    <dgm:cxn modelId="{48531C42-EB3C-4630-B277-136306A6DA29}" srcId="{FBAEE64A-A0F5-4D81-A367-F2ECF9CFA840}" destId="{6141E92D-2B8D-4B71-9DD5-1EE7208745A4}" srcOrd="2" destOrd="0" parTransId="{F62B0B93-7145-41DE-8C0F-0907C5D03E39}" sibTransId="{3B6D0AFE-7A5B-47C2-99F0-BC321CE2F107}"/>
    <dgm:cxn modelId="{51FED8D4-43C4-4A14-97AD-10842456A0AA}" srcId="{6141E92D-2B8D-4B71-9DD5-1EE7208745A4}" destId="{C2430260-38B5-483D-8C96-E06233DA549D}" srcOrd="0" destOrd="0" parTransId="{8ABF39CC-D35F-4AA9-8ED5-CF9AFD98D8C6}" sibTransId="{8ECA757A-90DD-4E93-85DB-90FFFB803D9C}"/>
    <dgm:cxn modelId="{B16F4B9F-1F1D-403A-8C65-305EC3D8100A}" type="presOf" srcId="{E17411E0-CDF5-45E6-B6E6-6CEA2C5698C7}" destId="{BC6AA9CE-7CC0-4260-81B9-F2E3A2761D20}" srcOrd="0" destOrd="2" presId="urn:microsoft.com/office/officeart/2005/8/layout/vList5"/>
    <dgm:cxn modelId="{CD0C6DE7-C854-4BA8-B1C5-25D0130C679D}" type="presParOf" srcId="{606E92EF-5DE9-4230-951B-D802293D68EF}" destId="{D755D2A5-7602-4BF4-9F5E-638FFEDD6E59}" srcOrd="0" destOrd="0" presId="urn:microsoft.com/office/officeart/2005/8/layout/vList5"/>
    <dgm:cxn modelId="{6C5D8999-FA14-42A9-9900-14AC57256875}" type="presParOf" srcId="{D755D2A5-7602-4BF4-9F5E-638FFEDD6E59}" destId="{81C53841-BE4D-4EC2-847B-2F97190757C2}" srcOrd="0" destOrd="0" presId="urn:microsoft.com/office/officeart/2005/8/layout/vList5"/>
    <dgm:cxn modelId="{34098A7D-0E61-455B-8525-440E5CE19521}" type="presParOf" srcId="{D755D2A5-7602-4BF4-9F5E-638FFEDD6E59}" destId="{0AB48D51-6147-426D-9B7B-619161A5E34D}" srcOrd="1" destOrd="0" presId="urn:microsoft.com/office/officeart/2005/8/layout/vList5"/>
    <dgm:cxn modelId="{E4827946-F2C4-4ADE-889C-4BAEC7F4D250}" type="presParOf" srcId="{606E92EF-5DE9-4230-951B-D802293D68EF}" destId="{FF2C9E21-7F9F-43F2-BA88-2E5CFC4D0C2F}" srcOrd="1" destOrd="0" presId="urn:microsoft.com/office/officeart/2005/8/layout/vList5"/>
    <dgm:cxn modelId="{F72D1230-91C8-4278-A24E-5314DF73F45A}" type="presParOf" srcId="{606E92EF-5DE9-4230-951B-D802293D68EF}" destId="{49482957-3E26-4D5F-8096-E816CDD55705}" srcOrd="2" destOrd="0" presId="urn:microsoft.com/office/officeart/2005/8/layout/vList5"/>
    <dgm:cxn modelId="{AF1666D3-7312-4AA0-8B3D-45985E38FC9A}" type="presParOf" srcId="{49482957-3E26-4D5F-8096-E816CDD55705}" destId="{CD2DE812-AFFB-4C9E-89F5-7B2854928E33}" srcOrd="0" destOrd="0" presId="urn:microsoft.com/office/officeart/2005/8/layout/vList5"/>
    <dgm:cxn modelId="{B653E158-69BC-4907-B228-90F2F094B4A1}" type="presParOf" srcId="{49482957-3E26-4D5F-8096-E816CDD55705}" destId="{6ADEBEF5-DB14-41DB-A991-BCE0BFECF14B}" srcOrd="1" destOrd="0" presId="urn:microsoft.com/office/officeart/2005/8/layout/vList5"/>
    <dgm:cxn modelId="{E555DCFB-81F1-4510-A22D-29F8AD2CDBA5}" type="presParOf" srcId="{606E92EF-5DE9-4230-951B-D802293D68EF}" destId="{77C3BCAE-54AC-4C28-9CDD-1727C3E48D3C}" srcOrd="3" destOrd="0" presId="urn:microsoft.com/office/officeart/2005/8/layout/vList5"/>
    <dgm:cxn modelId="{FADBE706-C2DC-4479-89E0-D28A36C536B0}" type="presParOf" srcId="{606E92EF-5DE9-4230-951B-D802293D68EF}" destId="{872E6CE8-89BF-4A1A-9EAD-F6FD304BAF3F}" srcOrd="4" destOrd="0" presId="urn:microsoft.com/office/officeart/2005/8/layout/vList5"/>
    <dgm:cxn modelId="{0BF3F358-C867-4C51-AF27-D1C77EB01C33}" type="presParOf" srcId="{872E6CE8-89BF-4A1A-9EAD-F6FD304BAF3F}" destId="{B9F6CD0F-C082-4337-B5C9-C4601C1E6C91}" srcOrd="0" destOrd="0" presId="urn:microsoft.com/office/officeart/2005/8/layout/vList5"/>
    <dgm:cxn modelId="{FE47473F-12DF-4EA6-B9F8-07EA36006B5E}" type="presParOf" srcId="{872E6CE8-89BF-4A1A-9EAD-F6FD304BAF3F}" destId="{152F4AE5-67F6-40A0-96CD-5C441B0E747D}" srcOrd="1" destOrd="0" presId="urn:microsoft.com/office/officeart/2005/8/layout/vList5"/>
    <dgm:cxn modelId="{0B89B6A6-97D1-4028-9BB1-D07452754357}" type="presParOf" srcId="{606E92EF-5DE9-4230-951B-D802293D68EF}" destId="{CD7D36C4-4BA3-4FF4-B408-2C09B9FB9784}" srcOrd="5" destOrd="0" presId="urn:microsoft.com/office/officeart/2005/8/layout/vList5"/>
    <dgm:cxn modelId="{AC4C7980-1914-4B5C-B79A-AEB6F3EB107B}" type="presParOf" srcId="{606E92EF-5DE9-4230-951B-D802293D68EF}" destId="{F81E072B-870A-447F-B64A-60B7FD1CBDB7}" srcOrd="6" destOrd="0" presId="urn:microsoft.com/office/officeart/2005/8/layout/vList5"/>
    <dgm:cxn modelId="{A21E0E1D-569B-4D46-881A-AD7EE1A84F86}" type="presParOf" srcId="{F81E072B-870A-447F-B64A-60B7FD1CBDB7}" destId="{3C386758-8216-47BA-8946-5B00F15BAE4C}" srcOrd="0" destOrd="0" presId="urn:microsoft.com/office/officeart/2005/8/layout/vList5"/>
    <dgm:cxn modelId="{3655215E-D352-45BA-9EC1-1B75C1719601}" type="presParOf" srcId="{F81E072B-870A-447F-B64A-60B7FD1CBDB7}" destId="{BC6AA9CE-7CC0-4260-81B9-F2E3A2761D2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3970" cy="497683"/>
          </a:xfrm>
          <a:prstGeom prst="rect">
            <a:avLst/>
          </a:prstGeom>
        </p:spPr>
        <p:txBody>
          <a:bodyPr vert="horz" lIns="91584" tIns="45792" rIns="91584" bIns="45792" rtlCol="0"/>
          <a:lstStyle>
            <a:lvl1pPr algn="l">
              <a:defRPr sz="1200"/>
            </a:lvl1pPr>
          </a:lstStyle>
          <a:p>
            <a:endParaRPr lang="ru-RU"/>
          </a:p>
        </p:txBody>
      </p:sp>
      <p:sp>
        <p:nvSpPr>
          <p:cNvPr id="3" name="Дата 2"/>
          <p:cNvSpPr>
            <a:spLocks noGrp="1"/>
          </p:cNvSpPr>
          <p:nvPr>
            <p:ph type="dt" idx="1"/>
          </p:nvPr>
        </p:nvSpPr>
        <p:spPr>
          <a:xfrm>
            <a:off x="3859579" y="1"/>
            <a:ext cx="2953970" cy="497683"/>
          </a:xfrm>
          <a:prstGeom prst="rect">
            <a:avLst/>
          </a:prstGeom>
        </p:spPr>
        <p:txBody>
          <a:bodyPr vert="horz" lIns="91584" tIns="45792" rIns="91584" bIns="45792" rtlCol="0"/>
          <a:lstStyle>
            <a:lvl1pPr algn="r">
              <a:defRPr sz="1200"/>
            </a:lvl1pPr>
          </a:lstStyle>
          <a:p>
            <a:fld id="{7FECAE4B-692A-4E9C-90C3-C092B969FA47}" type="datetimeFigureOut">
              <a:rPr lang="ru-RU" smtClean="0"/>
              <a:pPr/>
              <a:t>20.10.2017</a:t>
            </a:fld>
            <a:endParaRPr lang="ru-RU"/>
          </a:p>
        </p:txBody>
      </p:sp>
      <p:sp>
        <p:nvSpPr>
          <p:cNvPr id="4" name="Образ слайда 3"/>
          <p:cNvSpPr>
            <a:spLocks noGrp="1" noRot="1" noChangeAspect="1"/>
          </p:cNvSpPr>
          <p:nvPr>
            <p:ph type="sldImg" idx="2"/>
          </p:nvPr>
        </p:nvSpPr>
        <p:spPr>
          <a:xfrm>
            <a:off x="1171575" y="1243013"/>
            <a:ext cx="4471988" cy="3355975"/>
          </a:xfrm>
          <a:prstGeom prst="rect">
            <a:avLst/>
          </a:prstGeom>
          <a:noFill/>
          <a:ln w="12700">
            <a:solidFill>
              <a:prstClr val="black"/>
            </a:solidFill>
          </a:ln>
        </p:spPr>
        <p:txBody>
          <a:bodyPr vert="horz" lIns="91584" tIns="45792" rIns="91584" bIns="45792" rtlCol="0" anchor="ctr"/>
          <a:lstStyle/>
          <a:p>
            <a:endParaRPr lang="ru-RU"/>
          </a:p>
        </p:txBody>
      </p:sp>
      <p:sp>
        <p:nvSpPr>
          <p:cNvPr id="5" name="Заметки 4"/>
          <p:cNvSpPr>
            <a:spLocks noGrp="1"/>
          </p:cNvSpPr>
          <p:nvPr>
            <p:ph type="body" sz="quarter" idx="3"/>
          </p:nvPr>
        </p:nvSpPr>
        <p:spPr>
          <a:xfrm>
            <a:off x="681197" y="4784429"/>
            <a:ext cx="5452747" cy="3914675"/>
          </a:xfrm>
          <a:prstGeom prst="rect">
            <a:avLst/>
          </a:prstGeom>
        </p:spPr>
        <p:txBody>
          <a:bodyPr vert="horz" lIns="91584" tIns="45792" rIns="91584" bIns="4579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4832"/>
            <a:ext cx="2953970" cy="497683"/>
          </a:xfrm>
          <a:prstGeom prst="rect">
            <a:avLst/>
          </a:prstGeom>
        </p:spPr>
        <p:txBody>
          <a:bodyPr vert="horz" lIns="91584" tIns="45792" rIns="91584" bIns="45792" rtlCol="0" anchor="b"/>
          <a:lstStyle>
            <a:lvl1pPr algn="l">
              <a:defRPr sz="1200"/>
            </a:lvl1pPr>
          </a:lstStyle>
          <a:p>
            <a:endParaRPr lang="ru-RU"/>
          </a:p>
        </p:txBody>
      </p:sp>
      <p:sp>
        <p:nvSpPr>
          <p:cNvPr id="7" name="Номер слайда 6"/>
          <p:cNvSpPr>
            <a:spLocks noGrp="1"/>
          </p:cNvSpPr>
          <p:nvPr>
            <p:ph type="sldNum" sz="quarter" idx="5"/>
          </p:nvPr>
        </p:nvSpPr>
        <p:spPr>
          <a:xfrm>
            <a:off x="3859579" y="9444832"/>
            <a:ext cx="2953970" cy="497683"/>
          </a:xfrm>
          <a:prstGeom prst="rect">
            <a:avLst/>
          </a:prstGeom>
        </p:spPr>
        <p:txBody>
          <a:bodyPr vert="horz" lIns="91584" tIns="45792" rIns="91584" bIns="45792" rtlCol="0" anchor="b"/>
          <a:lstStyle>
            <a:lvl1pPr algn="r">
              <a:defRPr sz="1200"/>
            </a:lvl1pPr>
          </a:lstStyle>
          <a:p>
            <a:fld id="{E263F5DD-97E6-4C60-9669-66DA50A7BBF0}" type="slidenum">
              <a:rPr lang="ru-RU" smtClean="0"/>
              <a:pPr/>
              <a:t>‹#›</a:t>
            </a:fld>
            <a:endParaRPr lang="ru-RU"/>
          </a:p>
        </p:txBody>
      </p:sp>
    </p:spTree>
    <p:extLst>
      <p:ext uri="{BB962C8B-B14F-4D97-AF65-F5344CB8AC3E}">
        <p14:creationId xmlns:p14="http://schemas.microsoft.com/office/powerpoint/2010/main" xmlns="" val="264277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kk-KZ" sz="1200" kern="1200" dirty="0" smtClean="0">
                <a:solidFill>
                  <a:schemeClr val="tx1"/>
                </a:solidFill>
                <a:latin typeface="+mn-lt"/>
                <a:ea typeface="+mn-ea"/>
                <a:cs typeface="+mn-cs"/>
              </a:rPr>
              <a:t>Құрметті депутаттар! Бүгін сіздердің назарларыңызға әзірленген  «Міндетті әлеуметтік медициналық сақтандыру туралы» Қазақстан Республикасы Заңының жобасын ұсынып отырмыз. Заң жобасы Қазақстан Республикасы Президентінің 5 институционалдық реформаны іске асыру бойынша  100 нақты қадамды жүзеге асыру шеңберіндегі тапсырмасына сәйкес әзірленді. Жаңа заңды дайындауға денсаулық сақтау саласындағы ғалымдар, Дүниежүзілік Банк пен Дүниежүзілік денсаулық ұйымының өкілдері қатысты. </a:t>
            </a:r>
            <a:endParaRPr lang="ru-RU" sz="1200" kern="1200" dirty="0" smtClean="0">
              <a:solidFill>
                <a:schemeClr val="tx1"/>
              </a:solidFill>
              <a:latin typeface="+mn-lt"/>
              <a:ea typeface="+mn-ea"/>
              <a:cs typeface="+mn-cs"/>
            </a:endParaRPr>
          </a:p>
          <a:p>
            <a:r>
              <a:rPr lang="kk-KZ" sz="1200" kern="1200" dirty="0" smtClean="0">
                <a:solidFill>
                  <a:schemeClr val="tx1"/>
                </a:solidFill>
                <a:latin typeface="+mn-lt"/>
                <a:ea typeface="+mn-ea"/>
                <a:cs typeface="+mn-cs"/>
              </a:rPr>
              <a:t>Жобаны әзірлеу барысында әлемдегі және қазақстандық денсаулық сақтау жүйе моделдері сипаттамаларының  салыстырмалы  талдауы жасалды. Оның нәтижесінде заң жобасында Қазақстан экономикасы мен денсаулық сақтау жүйесінің ерекшеліктерін назарға ала отырып әр моделдің  ұтымды сипаттамалары ескерілді.  </a:t>
            </a:r>
            <a:endParaRPr lang="ru-RU" sz="1200" kern="1200" dirty="0" smtClean="0">
              <a:solidFill>
                <a:schemeClr val="tx1"/>
              </a:solidFill>
              <a:latin typeface="+mn-lt"/>
              <a:ea typeface="+mn-ea"/>
              <a:cs typeface="+mn-cs"/>
            </a:endParaRPr>
          </a:p>
          <a:p>
            <a:r>
              <a:rPr lang="kk-KZ" sz="1200" kern="1200" dirty="0" smtClean="0">
                <a:solidFill>
                  <a:schemeClr val="tx1"/>
                </a:solidFill>
                <a:latin typeface="+mn-lt"/>
                <a:ea typeface="+mn-ea"/>
                <a:cs typeface="+mn-cs"/>
              </a:rPr>
              <a:t>Біздің Конституциямызда әрбір азаматтың  денсаулығын сақтауға кепілденген тегін медициналық көмек   көлемін алуға құқықтары айқындалған. Осы негізгі қағидаттар заң жобасында толық қаралып отыр. </a:t>
            </a:r>
            <a:endParaRPr lang="ru-RU" sz="1200" kern="1200" dirty="0" smtClean="0">
              <a:solidFill>
                <a:schemeClr val="tx1"/>
              </a:solidFill>
              <a:latin typeface="+mn-lt"/>
              <a:ea typeface="+mn-ea"/>
              <a:cs typeface="+mn-cs"/>
            </a:endParaRPr>
          </a:p>
          <a:p>
            <a:endParaRPr lang="ru-RU" baseline="0" dirty="0" smtClean="0"/>
          </a:p>
        </p:txBody>
      </p:sp>
      <p:sp>
        <p:nvSpPr>
          <p:cNvPr id="4" name="Номер слайда 3"/>
          <p:cNvSpPr>
            <a:spLocks noGrp="1"/>
          </p:cNvSpPr>
          <p:nvPr>
            <p:ph type="sldNum" sz="quarter" idx="10"/>
          </p:nvPr>
        </p:nvSpPr>
        <p:spPr/>
        <p:txBody>
          <a:bodyPr/>
          <a:lstStyle/>
          <a:p>
            <a:fld id="{E263F5DD-97E6-4C60-9669-66DA50A7BBF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Также будет развиваться общественная солидарность в развитии  здравоохранения. Это означает, что общий объем расходов на здравоохранение за счет участия граждан работодателей достигнет 3,8 процента от ВВП.</a:t>
            </a:r>
          </a:p>
          <a:p>
            <a:r>
              <a:rPr lang="ru-RU" sz="1200" kern="1200" dirty="0" smtClean="0">
                <a:solidFill>
                  <a:schemeClr val="tx1"/>
                </a:solidFill>
                <a:latin typeface="+mn-lt"/>
                <a:ea typeface="+mn-ea"/>
                <a:cs typeface="+mn-cs"/>
              </a:rPr>
              <a:t>Повысится финансовая устойчивость  системы здравоохранения, финансовая эффективность и результативность, качество медицинских услуг</a:t>
            </a:r>
            <a:r>
              <a:rPr lang="ru-RU" sz="1200" kern="1200" baseline="0" dirty="0" smtClean="0">
                <a:solidFill>
                  <a:schemeClr val="tx1"/>
                </a:solidFill>
                <a:latin typeface="+mn-lt"/>
                <a:ea typeface="+mn-ea"/>
                <a:cs typeface="+mn-cs"/>
              </a:rPr>
              <a:t> и </a:t>
            </a:r>
            <a:r>
              <a:rPr lang="ru-RU" sz="1200" kern="1200" dirty="0" smtClean="0">
                <a:solidFill>
                  <a:schemeClr val="tx1"/>
                </a:solidFill>
                <a:latin typeface="+mn-lt"/>
                <a:ea typeface="+mn-ea"/>
                <a:cs typeface="+mn-cs"/>
              </a:rPr>
              <a:t>конкурентоспособность системы здравоохранения. </a:t>
            </a:r>
          </a:p>
          <a:p>
            <a:pPr>
              <a:buFontTx/>
              <a:buNone/>
            </a:pPr>
            <a:endParaRPr lang="ru-RU" dirty="0"/>
          </a:p>
        </p:txBody>
      </p:sp>
      <p:sp>
        <p:nvSpPr>
          <p:cNvPr id="4" name="Номер слайда 3"/>
          <p:cNvSpPr>
            <a:spLocks noGrp="1"/>
          </p:cNvSpPr>
          <p:nvPr>
            <p:ph type="sldNum" sz="quarter" idx="10"/>
          </p:nvPr>
        </p:nvSpPr>
        <p:spPr/>
        <p:txBody>
          <a:bodyPr/>
          <a:lstStyle/>
          <a:p>
            <a:fld id="{E263F5DD-97E6-4C60-9669-66DA50A7BBF0}"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63F5DD-97E6-4C60-9669-66DA50A7BBF0}" type="slidenum">
              <a:rPr lang="ru-RU" smtClean="0"/>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Основными задачами фонда будут являться:</a:t>
            </a:r>
          </a:p>
          <a:p>
            <a:r>
              <a:rPr lang="ru-RU" sz="1200" kern="1200" dirty="0" smtClean="0">
                <a:solidFill>
                  <a:schemeClr val="tx1"/>
                </a:solidFill>
                <a:latin typeface="+mn-lt"/>
                <a:ea typeface="+mn-ea"/>
                <a:cs typeface="+mn-cs"/>
              </a:rPr>
              <a:t>- аккумулирование, отчисление взносов;</a:t>
            </a:r>
          </a:p>
          <a:p>
            <a:r>
              <a:rPr lang="ru-RU" sz="1200" kern="1200" dirty="0" smtClean="0">
                <a:solidFill>
                  <a:schemeClr val="tx1"/>
                </a:solidFill>
                <a:latin typeface="+mn-lt"/>
                <a:ea typeface="+mn-ea"/>
                <a:cs typeface="+mn-cs"/>
              </a:rPr>
              <a:t>- планирование затрат на медицинскую помощь;</a:t>
            </a:r>
          </a:p>
          <a:p>
            <a:r>
              <a:rPr lang="ru-RU" sz="1200" kern="1200" dirty="0" smtClean="0">
                <a:solidFill>
                  <a:schemeClr val="tx1"/>
                </a:solidFill>
                <a:latin typeface="+mn-lt"/>
                <a:ea typeface="+mn-ea"/>
                <a:cs typeface="+mn-cs"/>
              </a:rPr>
              <a:t>- закуп у субъектов здравоохранения услуг;</a:t>
            </a:r>
          </a:p>
          <a:p>
            <a:r>
              <a:rPr lang="ru-RU" sz="1200" kern="1200" dirty="0" smtClean="0">
                <a:solidFill>
                  <a:schemeClr val="tx1"/>
                </a:solidFill>
                <a:latin typeface="+mn-lt"/>
                <a:ea typeface="+mn-ea"/>
                <a:cs typeface="+mn-cs"/>
              </a:rPr>
              <a:t>- обеспечение своевременной оплаты услуг;</a:t>
            </a:r>
          </a:p>
          <a:p>
            <a:r>
              <a:rPr lang="ru-RU" sz="1200" kern="1200" dirty="0" smtClean="0">
                <a:solidFill>
                  <a:schemeClr val="tx1"/>
                </a:solidFill>
                <a:latin typeface="+mn-lt"/>
                <a:ea typeface="+mn-ea"/>
                <a:cs typeface="+mn-cs"/>
              </a:rPr>
              <a:t>- введение учета потребителей медицинских услуг и субъектов здравоохранения;</a:t>
            </a:r>
          </a:p>
          <a:p>
            <a:r>
              <a:rPr lang="ru-RU" sz="1200" kern="1200" dirty="0" smtClean="0">
                <a:solidFill>
                  <a:schemeClr val="tx1"/>
                </a:solidFill>
                <a:latin typeface="+mn-lt"/>
                <a:ea typeface="+mn-ea"/>
                <a:cs typeface="+mn-cs"/>
              </a:rPr>
              <a:t>- контроль за выполнением договорных обязательств;</a:t>
            </a:r>
          </a:p>
          <a:p>
            <a:r>
              <a:rPr lang="ru-RU" sz="1200" kern="1200" dirty="0" smtClean="0">
                <a:solidFill>
                  <a:schemeClr val="tx1"/>
                </a:solidFill>
                <a:latin typeface="+mn-lt"/>
                <a:ea typeface="+mn-ea"/>
                <a:cs typeface="+mn-cs"/>
              </a:rPr>
              <a:t>- введение раздельного учета;</a:t>
            </a:r>
          </a:p>
          <a:p>
            <a:r>
              <a:rPr lang="ru-RU" sz="1200" kern="1200" dirty="0" smtClean="0">
                <a:solidFill>
                  <a:schemeClr val="tx1"/>
                </a:solidFill>
                <a:latin typeface="+mn-lt"/>
                <a:ea typeface="+mn-ea"/>
                <a:cs typeface="+mn-cs"/>
              </a:rPr>
              <a:t>- формирование резервов для покрытия непредвиденных расходов. </a:t>
            </a:r>
          </a:p>
          <a:p>
            <a:endParaRPr lang="ru-RU" dirty="0"/>
          </a:p>
        </p:txBody>
      </p:sp>
      <p:sp>
        <p:nvSpPr>
          <p:cNvPr id="4" name="Номер слайда 3"/>
          <p:cNvSpPr>
            <a:spLocks noGrp="1"/>
          </p:cNvSpPr>
          <p:nvPr>
            <p:ph type="sldNum" sz="quarter" idx="10"/>
          </p:nvPr>
        </p:nvSpPr>
        <p:spPr/>
        <p:txBody>
          <a:bodyPr/>
          <a:lstStyle/>
          <a:p>
            <a:fld id="{E263F5DD-97E6-4C60-9669-66DA50A7BBF0}"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Основными задачами фонда будут являться:</a:t>
            </a:r>
          </a:p>
          <a:p>
            <a:r>
              <a:rPr lang="ru-RU" sz="1200" kern="1200" dirty="0" smtClean="0">
                <a:solidFill>
                  <a:schemeClr val="tx1"/>
                </a:solidFill>
                <a:latin typeface="+mn-lt"/>
                <a:ea typeface="+mn-ea"/>
                <a:cs typeface="+mn-cs"/>
              </a:rPr>
              <a:t>- аккумулирование, отчисление взносов;</a:t>
            </a:r>
          </a:p>
          <a:p>
            <a:r>
              <a:rPr lang="ru-RU" sz="1200" kern="1200" dirty="0" smtClean="0">
                <a:solidFill>
                  <a:schemeClr val="tx1"/>
                </a:solidFill>
                <a:latin typeface="+mn-lt"/>
                <a:ea typeface="+mn-ea"/>
                <a:cs typeface="+mn-cs"/>
              </a:rPr>
              <a:t>- планирование затрат на медицинскую помощь;</a:t>
            </a:r>
          </a:p>
          <a:p>
            <a:r>
              <a:rPr lang="ru-RU" sz="1200" kern="1200" dirty="0" smtClean="0">
                <a:solidFill>
                  <a:schemeClr val="tx1"/>
                </a:solidFill>
                <a:latin typeface="+mn-lt"/>
                <a:ea typeface="+mn-ea"/>
                <a:cs typeface="+mn-cs"/>
              </a:rPr>
              <a:t>- закуп у субъектов здравоохранения услуг;</a:t>
            </a:r>
          </a:p>
          <a:p>
            <a:r>
              <a:rPr lang="ru-RU" sz="1200" kern="1200" dirty="0" smtClean="0">
                <a:solidFill>
                  <a:schemeClr val="tx1"/>
                </a:solidFill>
                <a:latin typeface="+mn-lt"/>
                <a:ea typeface="+mn-ea"/>
                <a:cs typeface="+mn-cs"/>
              </a:rPr>
              <a:t>- обеспечение своевременной оплаты услуг;</a:t>
            </a:r>
          </a:p>
          <a:p>
            <a:r>
              <a:rPr lang="ru-RU" sz="1200" kern="1200" dirty="0" smtClean="0">
                <a:solidFill>
                  <a:schemeClr val="tx1"/>
                </a:solidFill>
                <a:latin typeface="+mn-lt"/>
                <a:ea typeface="+mn-ea"/>
                <a:cs typeface="+mn-cs"/>
              </a:rPr>
              <a:t>- введение учета потребителей медицинских услуг и субъектов здравоохранения;</a:t>
            </a:r>
          </a:p>
          <a:p>
            <a:r>
              <a:rPr lang="ru-RU" sz="1200" kern="1200" dirty="0" smtClean="0">
                <a:solidFill>
                  <a:schemeClr val="tx1"/>
                </a:solidFill>
                <a:latin typeface="+mn-lt"/>
                <a:ea typeface="+mn-ea"/>
                <a:cs typeface="+mn-cs"/>
              </a:rPr>
              <a:t>- контроль за выполнением договорных обязательств;</a:t>
            </a:r>
          </a:p>
          <a:p>
            <a:r>
              <a:rPr lang="ru-RU" sz="1200" kern="1200" dirty="0" smtClean="0">
                <a:solidFill>
                  <a:schemeClr val="tx1"/>
                </a:solidFill>
                <a:latin typeface="+mn-lt"/>
                <a:ea typeface="+mn-ea"/>
                <a:cs typeface="+mn-cs"/>
              </a:rPr>
              <a:t>- введение раздельного учета;</a:t>
            </a:r>
          </a:p>
          <a:p>
            <a:r>
              <a:rPr lang="ru-RU" sz="1200" kern="1200" dirty="0" smtClean="0">
                <a:solidFill>
                  <a:schemeClr val="tx1"/>
                </a:solidFill>
                <a:latin typeface="+mn-lt"/>
                <a:ea typeface="+mn-ea"/>
                <a:cs typeface="+mn-cs"/>
              </a:rPr>
              <a:t>- формирование резервов для покрытия непредвиденных расходов. </a:t>
            </a:r>
          </a:p>
          <a:p>
            <a:endParaRPr lang="ru-RU" dirty="0"/>
          </a:p>
        </p:txBody>
      </p:sp>
      <p:sp>
        <p:nvSpPr>
          <p:cNvPr id="4" name="Номер слайда 3"/>
          <p:cNvSpPr>
            <a:spLocks noGrp="1"/>
          </p:cNvSpPr>
          <p:nvPr>
            <p:ph type="sldNum" sz="quarter" idx="10"/>
          </p:nvPr>
        </p:nvSpPr>
        <p:spPr/>
        <p:txBody>
          <a:bodyPr/>
          <a:lstStyle/>
          <a:p>
            <a:fld id="{E263F5DD-97E6-4C60-9669-66DA50A7BBF0}"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Основными задачами фонда будут являться:</a:t>
            </a:r>
          </a:p>
          <a:p>
            <a:r>
              <a:rPr lang="ru-RU" sz="1200" kern="1200" dirty="0" smtClean="0">
                <a:solidFill>
                  <a:schemeClr val="tx1"/>
                </a:solidFill>
                <a:latin typeface="+mn-lt"/>
                <a:ea typeface="+mn-ea"/>
                <a:cs typeface="+mn-cs"/>
              </a:rPr>
              <a:t>- аккумулирование, отчисление взносов;</a:t>
            </a:r>
          </a:p>
          <a:p>
            <a:r>
              <a:rPr lang="ru-RU" sz="1200" kern="1200" dirty="0" smtClean="0">
                <a:solidFill>
                  <a:schemeClr val="tx1"/>
                </a:solidFill>
                <a:latin typeface="+mn-lt"/>
                <a:ea typeface="+mn-ea"/>
                <a:cs typeface="+mn-cs"/>
              </a:rPr>
              <a:t>- планирование затрат на медицинскую помощь;</a:t>
            </a:r>
          </a:p>
          <a:p>
            <a:r>
              <a:rPr lang="ru-RU" sz="1200" kern="1200" dirty="0" smtClean="0">
                <a:solidFill>
                  <a:schemeClr val="tx1"/>
                </a:solidFill>
                <a:latin typeface="+mn-lt"/>
                <a:ea typeface="+mn-ea"/>
                <a:cs typeface="+mn-cs"/>
              </a:rPr>
              <a:t>- закуп у субъектов здравоохранения услуг;</a:t>
            </a:r>
          </a:p>
          <a:p>
            <a:r>
              <a:rPr lang="ru-RU" sz="1200" kern="1200" dirty="0" smtClean="0">
                <a:solidFill>
                  <a:schemeClr val="tx1"/>
                </a:solidFill>
                <a:latin typeface="+mn-lt"/>
                <a:ea typeface="+mn-ea"/>
                <a:cs typeface="+mn-cs"/>
              </a:rPr>
              <a:t>- обеспечение своевременной оплаты услуг;</a:t>
            </a:r>
          </a:p>
          <a:p>
            <a:r>
              <a:rPr lang="ru-RU" sz="1200" kern="1200" dirty="0" smtClean="0">
                <a:solidFill>
                  <a:schemeClr val="tx1"/>
                </a:solidFill>
                <a:latin typeface="+mn-lt"/>
                <a:ea typeface="+mn-ea"/>
                <a:cs typeface="+mn-cs"/>
              </a:rPr>
              <a:t>- введение учета потребителей медицинских услуг и субъектов здравоохранения;</a:t>
            </a:r>
          </a:p>
          <a:p>
            <a:r>
              <a:rPr lang="ru-RU" sz="1200" kern="1200" dirty="0" smtClean="0">
                <a:solidFill>
                  <a:schemeClr val="tx1"/>
                </a:solidFill>
                <a:latin typeface="+mn-lt"/>
                <a:ea typeface="+mn-ea"/>
                <a:cs typeface="+mn-cs"/>
              </a:rPr>
              <a:t>- контроль за выполнением договорных обязательств;</a:t>
            </a:r>
          </a:p>
          <a:p>
            <a:r>
              <a:rPr lang="ru-RU" sz="1200" kern="1200" dirty="0" smtClean="0">
                <a:solidFill>
                  <a:schemeClr val="tx1"/>
                </a:solidFill>
                <a:latin typeface="+mn-lt"/>
                <a:ea typeface="+mn-ea"/>
                <a:cs typeface="+mn-cs"/>
              </a:rPr>
              <a:t>- введение раздельного учета;</a:t>
            </a:r>
          </a:p>
          <a:p>
            <a:r>
              <a:rPr lang="ru-RU" sz="1200" kern="1200" dirty="0" smtClean="0">
                <a:solidFill>
                  <a:schemeClr val="tx1"/>
                </a:solidFill>
                <a:latin typeface="+mn-lt"/>
                <a:ea typeface="+mn-ea"/>
                <a:cs typeface="+mn-cs"/>
              </a:rPr>
              <a:t>- формирование резервов для покрытия непредвиденных расходов. </a:t>
            </a:r>
          </a:p>
          <a:p>
            <a:endParaRPr lang="ru-RU" dirty="0"/>
          </a:p>
        </p:txBody>
      </p:sp>
      <p:sp>
        <p:nvSpPr>
          <p:cNvPr id="4" name="Номер слайда 3"/>
          <p:cNvSpPr>
            <a:spLocks noGrp="1"/>
          </p:cNvSpPr>
          <p:nvPr>
            <p:ph type="sldNum" sz="quarter" idx="10"/>
          </p:nvPr>
        </p:nvSpPr>
        <p:spPr/>
        <p:txBody>
          <a:bodyPr/>
          <a:lstStyle/>
          <a:p>
            <a:fld id="{E263F5DD-97E6-4C60-9669-66DA50A7BBF0}"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16DF37-574C-4CB0-B46A-FDF7CD588769}" type="slidenum">
              <a:rPr lang="ru-RU" smtClean="0"/>
              <a:pPr/>
              <a:t>9</a:t>
            </a:fld>
            <a:endParaRPr lang="ru-RU" dirty="0"/>
          </a:p>
        </p:txBody>
      </p:sp>
    </p:spTree>
    <p:extLst>
      <p:ext uri="{BB962C8B-B14F-4D97-AF65-F5344CB8AC3E}">
        <p14:creationId xmlns="" xmlns:p14="http://schemas.microsoft.com/office/powerpoint/2010/main" val="366816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Autofit/>
          </a:bodyPr>
          <a:lstStyle/>
          <a:p>
            <a:r>
              <a:rPr lang="ru-RU" sz="900" kern="1200" dirty="0" smtClean="0">
                <a:solidFill>
                  <a:schemeClr val="tx1"/>
                </a:solidFill>
                <a:latin typeface="+mn-lt"/>
                <a:ea typeface="+mn-ea"/>
                <a:cs typeface="+mn-cs"/>
              </a:rPr>
              <a:t>В соответствии со статьей 29 Конституции действующими нормативно-правовыми актами и представляемым проектом закона гражданам будет предоставляться в рамках системы медицинского страхования три вида пакетов медицинских услуг. </a:t>
            </a:r>
          </a:p>
          <a:p>
            <a:endParaRPr lang="ru-RU" sz="900" kern="1200" dirty="0" smtClean="0">
              <a:solidFill>
                <a:schemeClr val="tx1"/>
              </a:solidFill>
              <a:latin typeface="+mn-lt"/>
              <a:ea typeface="+mn-ea"/>
              <a:cs typeface="+mn-cs"/>
            </a:endParaRPr>
          </a:p>
          <a:p>
            <a:r>
              <a:rPr lang="ru-RU" sz="900" kern="1200" dirty="0" smtClean="0">
                <a:solidFill>
                  <a:schemeClr val="tx1"/>
                </a:solidFill>
                <a:latin typeface="+mn-lt"/>
                <a:ea typeface="+mn-ea"/>
                <a:cs typeface="+mn-cs"/>
              </a:rPr>
              <a:t>Первый - это базовый пакет, включающий гарантированный государством объем медицинской помощи, финансируемый за счет республиканского бюджета. Он будет доступен для всех граждан Республики Казахстан и </a:t>
            </a:r>
            <a:r>
              <a:rPr lang="ru-RU" sz="900" kern="1200" dirty="0" err="1" smtClean="0">
                <a:solidFill>
                  <a:schemeClr val="tx1"/>
                </a:solidFill>
                <a:latin typeface="+mn-lt"/>
                <a:ea typeface="+mn-ea"/>
                <a:cs typeface="+mn-cs"/>
              </a:rPr>
              <a:t>оралманов</a:t>
            </a:r>
            <a:r>
              <a:rPr lang="ru-RU" sz="900" kern="1200" dirty="0" smtClean="0">
                <a:solidFill>
                  <a:schemeClr val="tx1"/>
                </a:solidFill>
                <a:latin typeface="+mn-lt"/>
                <a:ea typeface="+mn-ea"/>
                <a:cs typeface="+mn-cs"/>
              </a:rPr>
              <a:t>. То есть государство сохраняет за собой обязательства по финансированию гарантированного объема бесплатной медицинской помощи, включающая в себя скорую помощь, санитарную авиацию, медицинскую помощь при социально значимых заболеваниях и экстренных случаях. Также  профилактические прививки, амбулаторно-поликлиническая помощь с амбулаторным лекарственным обеспечением для непродуктивно </a:t>
            </a:r>
            <a:r>
              <a:rPr lang="ru-RU" sz="900" kern="1200" dirty="0" err="1" smtClean="0">
                <a:solidFill>
                  <a:schemeClr val="tx1"/>
                </a:solidFill>
                <a:latin typeface="+mn-lt"/>
                <a:ea typeface="+mn-ea"/>
                <a:cs typeface="+mn-cs"/>
              </a:rPr>
              <a:t>самозанятого</a:t>
            </a:r>
            <a:r>
              <a:rPr lang="ru-RU" sz="900" kern="1200" dirty="0" smtClean="0">
                <a:solidFill>
                  <a:schemeClr val="tx1"/>
                </a:solidFill>
                <a:latin typeface="+mn-lt"/>
                <a:ea typeface="+mn-ea"/>
                <a:cs typeface="+mn-cs"/>
              </a:rPr>
              <a:t> населения до 2020 года, то есть до внедрения всеобщего декларирования. </a:t>
            </a:r>
          </a:p>
          <a:p>
            <a:endParaRPr lang="ru-RU" sz="900" kern="1200" dirty="0" smtClean="0">
              <a:solidFill>
                <a:schemeClr val="tx1"/>
              </a:solidFill>
              <a:latin typeface="+mn-lt"/>
              <a:ea typeface="+mn-ea"/>
              <a:cs typeface="+mn-cs"/>
            </a:endParaRPr>
          </a:p>
          <a:p>
            <a:r>
              <a:rPr lang="ru-RU" sz="900" kern="1200" dirty="0" smtClean="0">
                <a:solidFill>
                  <a:schemeClr val="tx1"/>
                </a:solidFill>
                <a:latin typeface="+mn-lt"/>
                <a:ea typeface="+mn-ea"/>
                <a:cs typeface="+mn-cs"/>
              </a:rPr>
              <a:t>Второй пакет. Это дополнительный пакет в рамках системы медицинского страхования, включающего объем медицинской помощи сверх гарантированного, финансируемый за счет обязательных страховых взносов работодателей и работников  в фонд системы медицинского страхования. Его могут получать лица, являющиеся участниками системы медицинского страхования, </a:t>
            </a:r>
            <a:r>
              <a:rPr lang="ru-RU" sz="900" kern="1200" dirty="0" smtClean="0">
                <a:solidFill>
                  <a:srgbClr val="FFC000"/>
                </a:solidFill>
                <a:latin typeface="+mn-lt"/>
                <a:ea typeface="+mn-ea"/>
                <a:cs typeface="+mn-cs"/>
              </a:rPr>
              <a:t>будут переданы все базовые медицинские услуги, характеризующиеся стабильной потребностью и потреблением, управляемостью и прогнозируемостью, то есть комплекс услуг, не несущий выраженного финансового риска  внезапного сверх потребления</a:t>
            </a:r>
            <a:r>
              <a:rPr lang="ru-RU" sz="900" kern="1200" dirty="0" smtClean="0">
                <a:solidFill>
                  <a:schemeClr val="tx1"/>
                </a:solidFill>
                <a:latin typeface="+mn-lt"/>
                <a:ea typeface="+mn-ea"/>
                <a:cs typeface="+mn-cs"/>
              </a:rPr>
              <a:t>. Это услуги амбулаторно-поликлинической помощи с амбулаторным лекарственным обеспечением, стационарная медицинская помощь за исключением социально значимых заболеваний, стационарно замещающая помощь за исключением социально значимых заболеваний, восстановительное лечение, медицинская реабилитация, высокотехнологическая помощь, паллиативная помощь и сестринский уход. </a:t>
            </a:r>
          </a:p>
          <a:p>
            <a:endParaRPr lang="ru-RU" sz="900" kern="1200" dirty="0" smtClean="0">
              <a:solidFill>
                <a:schemeClr val="tx1"/>
              </a:solidFill>
              <a:latin typeface="+mn-lt"/>
              <a:ea typeface="+mn-ea"/>
              <a:cs typeface="+mn-cs"/>
            </a:endParaRPr>
          </a:p>
          <a:p>
            <a:r>
              <a:rPr lang="ru-RU" sz="900" kern="1200" dirty="0" smtClean="0">
                <a:solidFill>
                  <a:schemeClr val="tx1"/>
                </a:solidFill>
                <a:latin typeface="+mn-lt"/>
                <a:ea typeface="+mn-ea"/>
                <a:cs typeface="+mn-cs"/>
              </a:rPr>
              <a:t>В системе медицинского страхования будут поддерживаться приоритетные стороны первичного здравоохранения. </a:t>
            </a:r>
          </a:p>
          <a:p>
            <a:r>
              <a:rPr lang="ru-RU" sz="900" kern="1200" dirty="0" smtClean="0">
                <a:solidFill>
                  <a:schemeClr val="tx1"/>
                </a:solidFill>
                <a:latin typeface="+mn-lt"/>
                <a:ea typeface="+mn-ea"/>
                <a:cs typeface="+mn-cs"/>
              </a:rPr>
              <a:t>Третий пакет - </a:t>
            </a:r>
            <a:r>
              <a:rPr lang="ru-RU" sz="900" kern="1200" dirty="0" err="1" smtClean="0">
                <a:solidFill>
                  <a:schemeClr val="tx1"/>
                </a:solidFill>
                <a:latin typeface="+mn-lt"/>
                <a:ea typeface="+mn-ea"/>
                <a:cs typeface="+mn-cs"/>
              </a:rPr>
              <a:t>пакет</a:t>
            </a:r>
            <a:r>
              <a:rPr lang="ru-RU" sz="900" kern="1200" dirty="0" smtClean="0">
                <a:solidFill>
                  <a:schemeClr val="tx1"/>
                </a:solidFill>
                <a:latin typeface="+mn-lt"/>
                <a:ea typeface="+mn-ea"/>
                <a:cs typeface="+mn-cs"/>
              </a:rPr>
              <a:t> из добровольного медицинского страхования, который будет предусматривать индивидуальный пакет медицинских услуг, финансируемый за счет добровольных страховых взносов граждан или работодателей в фонды добровольного медицинского страхования.  </a:t>
            </a:r>
          </a:p>
          <a:p>
            <a:r>
              <a:rPr lang="ru-RU" sz="900" kern="1200" dirty="0" smtClean="0">
                <a:solidFill>
                  <a:schemeClr val="tx1"/>
                </a:solidFill>
                <a:latin typeface="+mn-lt"/>
                <a:ea typeface="+mn-ea"/>
                <a:cs typeface="+mn-cs"/>
              </a:rPr>
              <a:t>Кроме того, за счет государственного бюджета будут обеспечиваться услуги общественного здравоохранения, расходы на медицинское образование и науку, капитальные затраты, включая концессионные обязательства, и прочие расходы, в том числе деятельность государственных органов. </a:t>
            </a:r>
          </a:p>
          <a:p>
            <a:endParaRPr lang="ru-RU" sz="900" dirty="0"/>
          </a:p>
        </p:txBody>
      </p:sp>
      <p:sp>
        <p:nvSpPr>
          <p:cNvPr id="4" name="Номер слайда 3"/>
          <p:cNvSpPr>
            <a:spLocks noGrp="1"/>
          </p:cNvSpPr>
          <p:nvPr>
            <p:ph type="sldNum" sz="quarter" idx="10"/>
          </p:nvPr>
        </p:nvSpPr>
        <p:spPr/>
        <p:txBody>
          <a:bodyPr/>
          <a:lstStyle/>
          <a:p>
            <a:fld id="{E263F5DD-97E6-4C60-9669-66DA50A7BBF0}" type="slidenum">
              <a:rPr lang="ru-RU" smtClean="0"/>
              <a:pPr/>
              <a:t>15</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196"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796" indent="-288383">
              <a:defRPr>
                <a:solidFill>
                  <a:schemeClr val="tx1"/>
                </a:solidFill>
                <a:latin typeface="Calibri" panose="020F0502020204030204" pitchFamily="34" charset="0"/>
              </a:defRPr>
            </a:lvl2pPr>
            <a:lvl3pPr marL="1153532" indent="-230707">
              <a:defRPr>
                <a:solidFill>
                  <a:schemeClr val="tx1"/>
                </a:solidFill>
                <a:latin typeface="Calibri" panose="020F0502020204030204" pitchFamily="34" charset="0"/>
              </a:defRPr>
            </a:lvl3pPr>
            <a:lvl4pPr marL="1614944" indent="-230707">
              <a:defRPr>
                <a:solidFill>
                  <a:schemeClr val="tx1"/>
                </a:solidFill>
                <a:latin typeface="Calibri" panose="020F0502020204030204" pitchFamily="34" charset="0"/>
              </a:defRPr>
            </a:lvl4pPr>
            <a:lvl5pPr marL="2076357" indent="-230707">
              <a:defRPr>
                <a:solidFill>
                  <a:schemeClr val="tx1"/>
                </a:solidFill>
                <a:latin typeface="Calibri" panose="020F0502020204030204" pitchFamily="34" charset="0"/>
              </a:defRPr>
            </a:lvl5pPr>
            <a:lvl6pPr marL="2537770" indent="-230707" eaLnBrk="0" fontAlgn="base" hangingPunct="0">
              <a:spcBef>
                <a:spcPct val="0"/>
              </a:spcBef>
              <a:spcAft>
                <a:spcPct val="0"/>
              </a:spcAft>
              <a:defRPr>
                <a:solidFill>
                  <a:schemeClr val="tx1"/>
                </a:solidFill>
                <a:latin typeface="Calibri" panose="020F0502020204030204" pitchFamily="34" charset="0"/>
              </a:defRPr>
            </a:lvl6pPr>
            <a:lvl7pPr marL="2999182" indent="-230707" eaLnBrk="0" fontAlgn="base" hangingPunct="0">
              <a:spcBef>
                <a:spcPct val="0"/>
              </a:spcBef>
              <a:spcAft>
                <a:spcPct val="0"/>
              </a:spcAft>
              <a:defRPr>
                <a:solidFill>
                  <a:schemeClr val="tx1"/>
                </a:solidFill>
                <a:latin typeface="Calibri" panose="020F0502020204030204" pitchFamily="34" charset="0"/>
              </a:defRPr>
            </a:lvl7pPr>
            <a:lvl8pPr marL="3460595" indent="-230707" eaLnBrk="0" fontAlgn="base" hangingPunct="0">
              <a:spcBef>
                <a:spcPct val="0"/>
              </a:spcBef>
              <a:spcAft>
                <a:spcPct val="0"/>
              </a:spcAft>
              <a:defRPr>
                <a:solidFill>
                  <a:schemeClr val="tx1"/>
                </a:solidFill>
                <a:latin typeface="Calibri" panose="020F0502020204030204" pitchFamily="34" charset="0"/>
              </a:defRPr>
            </a:lvl8pPr>
            <a:lvl9pPr marL="3922007" indent="-230707" eaLnBrk="0" fontAlgn="base" hangingPunct="0">
              <a:spcBef>
                <a:spcPct val="0"/>
              </a:spcBef>
              <a:spcAft>
                <a:spcPct val="0"/>
              </a:spcAft>
              <a:defRPr>
                <a:solidFill>
                  <a:schemeClr val="tx1"/>
                </a:solidFill>
                <a:latin typeface="Calibri" panose="020F0502020204030204" pitchFamily="34" charset="0"/>
              </a:defRPr>
            </a:lvl9pPr>
          </a:lstStyle>
          <a:p>
            <a:fld id="{B378A2B5-40A3-45AE-8062-815BD2C9E20F}" type="slidenum">
              <a:rPr lang="ru-RU" altLang="ru-RU" smtClean="0"/>
              <a:pPr/>
              <a:t>17</a:t>
            </a:fld>
            <a:endParaRPr lang="ru-RU" altLang="ru-RU" smtClean="0"/>
          </a:p>
        </p:txBody>
      </p:sp>
    </p:spTree>
    <p:extLst>
      <p:ext uri="{BB962C8B-B14F-4D97-AF65-F5344CB8AC3E}">
        <p14:creationId xmlns="" xmlns:p14="http://schemas.microsoft.com/office/powerpoint/2010/main" val="56123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796" indent="-288383">
              <a:defRPr>
                <a:solidFill>
                  <a:schemeClr val="tx1"/>
                </a:solidFill>
                <a:latin typeface="Calibri" panose="020F0502020204030204" pitchFamily="34" charset="0"/>
              </a:defRPr>
            </a:lvl2pPr>
            <a:lvl3pPr marL="1153532" indent="-230707">
              <a:defRPr>
                <a:solidFill>
                  <a:schemeClr val="tx1"/>
                </a:solidFill>
                <a:latin typeface="Calibri" panose="020F0502020204030204" pitchFamily="34" charset="0"/>
              </a:defRPr>
            </a:lvl3pPr>
            <a:lvl4pPr marL="1614944" indent="-230707">
              <a:defRPr>
                <a:solidFill>
                  <a:schemeClr val="tx1"/>
                </a:solidFill>
                <a:latin typeface="Calibri" panose="020F0502020204030204" pitchFamily="34" charset="0"/>
              </a:defRPr>
            </a:lvl4pPr>
            <a:lvl5pPr marL="2076357" indent="-230707">
              <a:defRPr>
                <a:solidFill>
                  <a:schemeClr val="tx1"/>
                </a:solidFill>
                <a:latin typeface="Calibri" panose="020F0502020204030204" pitchFamily="34" charset="0"/>
              </a:defRPr>
            </a:lvl5pPr>
            <a:lvl6pPr marL="2537770" indent="-230707" eaLnBrk="0" fontAlgn="base" hangingPunct="0">
              <a:spcBef>
                <a:spcPct val="0"/>
              </a:spcBef>
              <a:spcAft>
                <a:spcPct val="0"/>
              </a:spcAft>
              <a:defRPr>
                <a:solidFill>
                  <a:schemeClr val="tx1"/>
                </a:solidFill>
                <a:latin typeface="Calibri" panose="020F0502020204030204" pitchFamily="34" charset="0"/>
              </a:defRPr>
            </a:lvl6pPr>
            <a:lvl7pPr marL="2999182" indent="-230707" eaLnBrk="0" fontAlgn="base" hangingPunct="0">
              <a:spcBef>
                <a:spcPct val="0"/>
              </a:spcBef>
              <a:spcAft>
                <a:spcPct val="0"/>
              </a:spcAft>
              <a:defRPr>
                <a:solidFill>
                  <a:schemeClr val="tx1"/>
                </a:solidFill>
                <a:latin typeface="Calibri" panose="020F0502020204030204" pitchFamily="34" charset="0"/>
              </a:defRPr>
            </a:lvl7pPr>
            <a:lvl8pPr marL="3460595" indent="-230707" eaLnBrk="0" fontAlgn="base" hangingPunct="0">
              <a:spcBef>
                <a:spcPct val="0"/>
              </a:spcBef>
              <a:spcAft>
                <a:spcPct val="0"/>
              </a:spcAft>
              <a:defRPr>
                <a:solidFill>
                  <a:schemeClr val="tx1"/>
                </a:solidFill>
                <a:latin typeface="Calibri" panose="020F0502020204030204" pitchFamily="34" charset="0"/>
              </a:defRPr>
            </a:lvl8pPr>
            <a:lvl9pPr marL="3922007" indent="-230707" eaLnBrk="0" fontAlgn="base" hangingPunct="0">
              <a:spcBef>
                <a:spcPct val="0"/>
              </a:spcBef>
              <a:spcAft>
                <a:spcPct val="0"/>
              </a:spcAft>
              <a:defRPr>
                <a:solidFill>
                  <a:schemeClr val="tx1"/>
                </a:solidFill>
                <a:latin typeface="Calibri" panose="020F0502020204030204" pitchFamily="34" charset="0"/>
              </a:defRPr>
            </a:lvl9pPr>
          </a:lstStyle>
          <a:p>
            <a:fld id="{25B6197F-501B-4C38-9836-41E0F08B4E1B}" type="slidenum">
              <a:rPr lang="ru-RU" altLang="ru-RU" smtClean="0"/>
              <a:pPr/>
              <a:t>18</a:t>
            </a:fld>
            <a:endParaRPr lang="ru-RU" altLang="ru-RU" smtClean="0"/>
          </a:p>
        </p:txBody>
      </p:sp>
    </p:spTree>
    <p:extLst>
      <p:ext uri="{BB962C8B-B14F-4D97-AF65-F5344CB8AC3E}">
        <p14:creationId xmlns="" xmlns:p14="http://schemas.microsoft.com/office/powerpoint/2010/main" val="380541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796" indent="-288383">
              <a:defRPr>
                <a:solidFill>
                  <a:schemeClr val="tx1"/>
                </a:solidFill>
                <a:latin typeface="Calibri" panose="020F0502020204030204" pitchFamily="34" charset="0"/>
              </a:defRPr>
            </a:lvl2pPr>
            <a:lvl3pPr marL="1153532" indent="-230707">
              <a:defRPr>
                <a:solidFill>
                  <a:schemeClr val="tx1"/>
                </a:solidFill>
                <a:latin typeface="Calibri" panose="020F0502020204030204" pitchFamily="34" charset="0"/>
              </a:defRPr>
            </a:lvl3pPr>
            <a:lvl4pPr marL="1614944" indent="-230707">
              <a:defRPr>
                <a:solidFill>
                  <a:schemeClr val="tx1"/>
                </a:solidFill>
                <a:latin typeface="Calibri" panose="020F0502020204030204" pitchFamily="34" charset="0"/>
              </a:defRPr>
            </a:lvl4pPr>
            <a:lvl5pPr marL="2076357" indent="-230707">
              <a:defRPr>
                <a:solidFill>
                  <a:schemeClr val="tx1"/>
                </a:solidFill>
                <a:latin typeface="Calibri" panose="020F0502020204030204" pitchFamily="34" charset="0"/>
              </a:defRPr>
            </a:lvl5pPr>
            <a:lvl6pPr marL="2537770" indent="-230707" eaLnBrk="0" fontAlgn="base" hangingPunct="0">
              <a:spcBef>
                <a:spcPct val="0"/>
              </a:spcBef>
              <a:spcAft>
                <a:spcPct val="0"/>
              </a:spcAft>
              <a:defRPr>
                <a:solidFill>
                  <a:schemeClr val="tx1"/>
                </a:solidFill>
                <a:latin typeface="Calibri" panose="020F0502020204030204" pitchFamily="34" charset="0"/>
              </a:defRPr>
            </a:lvl6pPr>
            <a:lvl7pPr marL="2999182" indent="-230707" eaLnBrk="0" fontAlgn="base" hangingPunct="0">
              <a:spcBef>
                <a:spcPct val="0"/>
              </a:spcBef>
              <a:spcAft>
                <a:spcPct val="0"/>
              </a:spcAft>
              <a:defRPr>
                <a:solidFill>
                  <a:schemeClr val="tx1"/>
                </a:solidFill>
                <a:latin typeface="Calibri" panose="020F0502020204030204" pitchFamily="34" charset="0"/>
              </a:defRPr>
            </a:lvl7pPr>
            <a:lvl8pPr marL="3460595" indent="-230707" eaLnBrk="0" fontAlgn="base" hangingPunct="0">
              <a:spcBef>
                <a:spcPct val="0"/>
              </a:spcBef>
              <a:spcAft>
                <a:spcPct val="0"/>
              </a:spcAft>
              <a:defRPr>
                <a:solidFill>
                  <a:schemeClr val="tx1"/>
                </a:solidFill>
                <a:latin typeface="Calibri" panose="020F0502020204030204" pitchFamily="34" charset="0"/>
              </a:defRPr>
            </a:lvl8pPr>
            <a:lvl9pPr marL="3922007" indent="-230707" eaLnBrk="0" fontAlgn="base" hangingPunct="0">
              <a:spcBef>
                <a:spcPct val="0"/>
              </a:spcBef>
              <a:spcAft>
                <a:spcPct val="0"/>
              </a:spcAft>
              <a:defRPr>
                <a:solidFill>
                  <a:schemeClr val="tx1"/>
                </a:solidFill>
                <a:latin typeface="Calibri" panose="020F0502020204030204" pitchFamily="34" charset="0"/>
              </a:defRPr>
            </a:lvl9pPr>
          </a:lstStyle>
          <a:p>
            <a:fld id="{25B6197F-501B-4C38-9836-41E0F08B4E1B}" type="slidenum">
              <a:rPr lang="ru-RU" altLang="ru-RU" smtClean="0"/>
              <a:pPr/>
              <a:t>19</a:t>
            </a:fld>
            <a:endParaRPr lang="ru-RU" altLang="ru-RU" smtClean="0"/>
          </a:p>
        </p:txBody>
      </p:sp>
    </p:spTree>
    <p:extLst>
      <p:ext uri="{BB962C8B-B14F-4D97-AF65-F5344CB8AC3E}">
        <p14:creationId xmlns="" xmlns:p14="http://schemas.microsoft.com/office/powerpoint/2010/main" val="58388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D25C86A-2F31-4465-AAAB-F4D0E023132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5C86A-2F31-4465-AAAB-F4D0E023132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5C86A-2F31-4465-AAAB-F4D0E02313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405B708-C5D8-40C3-A2F6-77F234286A22}" type="datetimeFigureOut">
              <a:rPr lang="ru-RU" smtClean="0"/>
              <a:pPr/>
              <a:t>20.10.2017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D25C86A-2F31-4465-AAAB-F4D0E023132B}"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05B708-C5D8-40C3-A2F6-77F234286A22}" type="datetimeFigureOut">
              <a:rPr lang="ru-RU" smtClean="0"/>
              <a:pPr/>
              <a:t>20.10.2017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25C86A-2F31-4465-AAAB-F4D0E023132B}"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dp.egov.kz/idp/login?lvl=2&amp;url=http%253&#1040;//egov.kz/services/P6.0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l="1574" t="4489" r="4722" b="2877"/>
          <a:stretch/>
        </p:blipFill>
        <p:spPr>
          <a:xfrm>
            <a:off x="524934" y="544883"/>
            <a:ext cx="7261775" cy="4780948"/>
          </a:xfrm>
          <a:prstGeom prst="rect">
            <a:avLst/>
          </a:prstGeom>
          <a:effectLst>
            <a:softEdge rad="635000"/>
          </a:effectLst>
        </p:spPr>
      </p:pic>
      <p:sp>
        <p:nvSpPr>
          <p:cNvPr id="8" name="Прямоугольник 7"/>
          <p:cNvSpPr/>
          <p:nvPr/>
        </p:nvSpPr>
        <p:spPr bwMode="auto">
          <a:xfrm>
            <a:off x="0" y="5072073"/>
            <a:ext cx="9144000" cy="1785927"/>
          </a:xfrm>
          <a:prstGeom prst="rect">
            <a:avLst/>
          </a:prstGeom>
          <a:solidFill>
            <a:schemeClr val="accent1">
              <a:lumMod val="40000"/>
              <a:lumOff val="60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sz="2800" dirty="0" smtClean="0">
                <a:solidFill>
                  <a:srgbClr val="FF0000"/>
                </a:solidFill>
                <a:latin typeface="Arial Black" pitchFamily="34" charset="0"/>
              </a:rPr>
              <a:t>Что мы должны знать «Об </a:t>
            </a:r>
            <a:r>
              <a:rPr lang="ru-RU" sz="2800" dirty="0">
                <a:solidFill>
                  <a:srgbClr val="FF0000"/>
                </a:solidFill>
                <a:latin typeface="Arial Black" pitchFamily="34" charset="0"/>
              </a:rPr>
              <a:t>обязательном социальном медицинском страховании»</a:t>
            </a:r>
          </a:p>
        </p:txBody>
      </p:sp>
    </p:spTree>
    <p:extLst>
      <p:ext uri="{BB962C8B-B14F-4D97-AF65-F5344CB8AC3E}">
        <p14:creationId xmlns:p14="http://schemas.microsoft.com/office/powerpoint/2010/main" xmlns="" val="3774654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Оплачивает  государство</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683568" y="1916832"/>
            <a:ext cx="7776864" cy="4407768"/>
          </a:xfrm>
        </p:spPr>
        <p:txBody>
          <a:bodyPr/>
          <a:lstStyle/>
          <a:p>
            <a:pPr>
              <a:buNone/>
            </a:pPr>
            <a:r>
              <a:rPr lang="ru-RU" dirty="0" smtClean="0">
                <a:solidFill>
                  <a:srgbClr val="002060"/>
                </a:solidFill>
              </a:rPr>
              <a:t>Среднемесячная заработная плата</a:t>
            </a:r>
          </a:p>
          <a:p>
            <a:pPr>
              <a:buNone/>
            </a:pPr>
            <a:r>
              <a:rPr lang="ru-RU" dirty="0" smtClean="0">
                <a:solidFill>
                  <a:srgbClr val="002060"/>
                </a:solidFill>
              </a:rPr>
              <a:t>2016г.</a:t>
            </a:r>
          </a:p>
          <a:p>
            <a:pPr>
              <a:buNone/>
            </a:pPr>
            <a:r>
              <a:rPr lang="ru-RU" dirty="0" smtClean="0">
                <a:solidFill>
                  <a:srgbClr val="002060"/>
                </a:solidFill>
              </a:rPr>
              <a:t>3,75%</a:t>
            </a:r>
          </a:p>
          <a:p>
            <a:pPr>
              <a:buNone/>
            </a:pPr>
            <a:r>
              <a:rPr lang="ru-RU" dirty="0" smtClean="0">
                <a:solidFill>
                  <a:srgbClr val="002060"/>
                </a:solidFill>
              </a:rPr>
              <a:t>10 000 000 человек</a:t>
            </a:r>
          </a:p>
          <a:p>
            <a:pPr>
              <a:buNone/>
            </a:pPr>
            <a:r>
              <a:rPr lang="ru-RU" dirty="0" smtClean="0">
                <a:solidFill>
                  <a:srgbClr val="002060"/>
                </a:solidFill>
              </a:rPr>
              <a:t>5029 тенге в месяц</a:t>
            </a:r>
            <a:endParaRPr lang="ru-RU" dirty="0">
              <a:solidFill>
                <a:srgbClr val="002060"/>
              </a:solidFill>
            </a:endParaRPr>
          </a:p>
        </p:txBody>
      </p:sp>
      <p:pic>
        <p:nvPicPr>
          <p:cNvPr id="17410" name="Picture 2" descr="http://go4.imgsmail.ru/imgpreview?key=4db9737989b3ddd8&amp;mb=imgdb_preview_1241"/>
          <p:cNvPicPr>
            <a:picLocks noChangeAspect="1" noChangeArrowheads="1"/>
          </p:cNvPicPr>
          <p:nvPr/>
        </p:nvPicPr>
        <p:blipFill>
          <a:blip r:embed="rId2" cstate="print"/>
          <a:srcRect/>
          <a:stretch>
            <a:fillRect/>
          </a:stretch>
        </p:blipFill>
        <p:spPr bwMode="auto">
          <a:xfrm>
            <a:off x="5364088" y="2852936"/>
            <a:ext cx="2736304" cy="2551240"/>
          </a:xfrm>
          <a:prstGeom prst="rect">
            <a:avLst/>
          </a:prstGeom>
          <a:noFill/>
          <a:effectLst>
            <a:softEdge rad="1270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itchFamily="18" charset="0"/>
                <a:cs typeface="Times New Roman" pitchFamily="18" charset="0"/>
              </a:rPr>
              <a:t>Работодатель</a:t>
            </a:r>
            <a:r>
              <a:rPr lang="ru-RU" b="1" dirty="0" smtClean="0">
                <a:solidFill>
                  <a:srgbClr val="FF0000"/>
                </a:solidFill>
              </a:rPr>
              <a:t> и работник</a:t>
            </a:r>
            <a:endParaRPr lang="ru-RU" b="1" dirty="0">
              <a:solidFill>
                <a:srgbClr val="FF0000"/>
              </a:solidFill>
            </a:endParaRPr>
          </a:p>
        </p:txBody>
      </p:sp>
      <p:sp>
        <p:nvSpPr>
          <p:cNvPr id="3" name="Содержимое 2"/>
          <p:cNvSpPr>
            <a:spLocks noGrp="1"/>
          </p:cNvSpPr>
          <p:nvPr>
            <p:ph idx="1"/>
          </p:nvPr>
        </p:nvSpPr>
        <p:spPr/>
        <p:txBody>
          <a:bodyPr/>
          <a:lstStyle/>
          <a:p>
            <a:pPr>
              <a:buNone/>
            </a:pPr>
            <a:endParaRPr lang="ru-RU" dirty="0" smtClean="0"/>
          </a:p>
          <a:p>
            <a:pPr>
              <a:buNone/>
            </a:pPr>
            <a:endParaRPr lang="ru-RU" dirty="0"/>
          </a:p>
        </p:txBody>
      </p:sp>
      <p:graphicFrame>
        <p:nvGraphicFramePr>
          <p:cNvPr id="4" name="Таблица 3"/>
          <p:cNvGraphicFramePr>
            <a:graphicFrameLocks noGrp="1"/>
          </p:cNvGraphicFramePr>
          <p:nvPr/>
        </p:nvGraphicFramePr>
        <p:xfrm>
          <a:off x="179510" y="2132856"/>
          <a:ext cx="8712972" cy="3154732"/>
        </p:xfrm>
        <a:graphic>
          <a:graphicData uri="http://schemas.openxmlformats.org/drawingml/2006/table">
            <a:tbl>
              <a:tblPr firstRow="1" bandRow="1">
                <a:tableStyleId>{5C22544A-7EE6-4342-B048-85BDC9FD1C3A}</a:tableStyleId>
              </a:tblPr>
              <a:tblGrid>
                <a:gridCol w="1944218"/>
                <a:gridCol w="960106"/>
                <a:gridCol w="1452162"/>
                <a:gridCol w="1452162"/>
                <a:gridCol w="1452162"/>
                <a:gridCol w="1452162"/>
              </a:tblGrid>
              <a:tr h="983006">
                <a:tc>
                  <a:txBody>
                    <a:bodyPr/>
                    <a:lstStyle/>
                    <a:p>
                      <a:endParaRPr lang="ru-RU" dirty="0">
                        <a:solidFill>
                          <a:srgbClr val="002060"/>
                        </a:solidFill>
                        <a:latin typeface="Times New Roman" pitchFamily="18" charset="0"/>
                        <a:cs typeface="Times New Roman" pitchFamily="18"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1 июля 2017 г.</a:t>
                      </a:r>
                      <a:endParaRPr lang="ru-RU"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1 января 2018г.</a:t>
                      </a:r>
                      <a:endParaRPr lang="ru-RU"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1 января 2019г.</a:t>
                      </a:r>
                      <a:endParaRPr lang="ru-RU"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1 января 2020г.</a:t>
                      </a:r>
                      <a:endParaRPr lang="ru-RU"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ru-RU" dirty="0" smtClean="0">
                          <a:solidFill>
                            <a:srgbClr val="002060"/>
                          </a:solidFill>
                          <a:latin typeface="Times New Roman" pitchFamily="18" charset="0"/>
                          <a:cs typeface="Times New Roman" pitchFamily="18" charset="0"/>
                        </a:rPr>
                        <a:t>1 января 2022г.</a:t>
                      </a:r>
                      <a:endParaRPr lang="ru-RU"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983006">
                <a:tc>
                  <a:txBody>
                    <a:bodyPr/>
                    <a:lstStyle/>
                    <a:p>
                      <a:r>
                        <a:rPr lang="ru-RU" b="1" dirty="0" smtClean="0">
                          <a:solidFill>
                            <a:srgbClr val="002060"/>
                          </a:solidFill>
                          <a:latin typeface="Times New Roman" pitchFamily="18" charset="0"/>
                          <a:cs typeface="Times New Roman" pitchFamily="18" charset="0"/>
                        </a:rPr>
                        <a:t>Работодатель</a:t>
                      </a:r>
                    </a:p>
                    <a:p>
                      <a:r>
                        <a:rPr lang="ru-RU" b="1" dirty="0" smtClean="0">
                          <a:solidFill>
                            <a:srgbClr val="002060"/>
                          </a:solidFill>
                          <a:latin typeface="Times New Roman" pitchFamily="18" charset="0"/>
                          <a:cs typeface="Times New Roman" pitchFamily="18" charset="0"/>
                        </a:rPr>
                        <a:t>2281,6 тенге</a:t>
                      </a:r>
                    </a:p>
                    <a:p>
                      <a:r>
                        <a:rPr lang="ru-RU" b="1" dirty="0" smtClean="0">
                          <a:solidFill>
                            <a:srgbClr val="002060"/>
                          </a:solidFill>
                          <a:latin typeface="Times New Roman" pitchFamily="18" charset="0"/>
                          <a:cs typeface="Times New Roman" pitchFamily="18" charset="0"/>
                        </a:rPr>
                        <a:t>1%</a:t>
                      </a:r>
                      <a:r>
                        <a:rPr lang="ru-RU" b="1" baseline="0" dirty="0" smtClean="0">
                          <a:solidFill>
                            <a:srgbClr val="002060"/>
                          </a:solidFill>
                          <a:latin typeface="Times New Roman" pitchFamily="18" charset="0"/>
                          <a:cs typeface="Times New Roman" pitchFamily="18" charset="0"/>
                        </a:rPr>
                        <a:t> СМЗ*</a:t>
                      </a:r>
                      <a:endParaRPr lang="ru-RU" b="1" dirty="0">
                        <a:solidFill>
                          <a:srgbClr val="002060"/>
                        </a:solidFill>
                        <a:latin typeface="Times New Roman" pitchFamily="18" charset="0"/>
                        <a:cs typeface="Times New Roman" pitchFamily="18"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1%</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1,5%</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1,5%</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2%</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3%</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058323">
                <a:tc>
                  <a:txBody>
                    <a:bodyPr/>
                    <a:lstStyle/>
                    <a:p>
                      <a:r>
                        <a:rPr lang="ru-RU" b="1" dirty="0" smtClean="0">
                          <a:solidFill>
                            <a:srgbClr val="002060"/>
                          </a:solidFill>
                          <a:latin typeface="Times New Roman" pitchFamily="18" charset="0"/>
                          <a:cs typeface="Times New Roman" pitchFamily="18" charset="0"/>
                        </a:rPr>
                        <a:t>Работник</a:t>
                      </a:r>
                    </a:p>
                    <a:p>
                      <a:r>
                        <a:rPr lang="ru-RU" b="1" dirty="0" smtClean="0">
                          <a:solidFill>
                            <a:srgbClr val="002060"/>
                          </a:solidFill>
                          <a:latin typeface="Times New Roman" pitchFamily="18" charset="0"/>
                          <a:cs typeface="Times New Roman" pitchFamily="18" charset="0"/>
                        </a:rPr>
                        <a:t>1597 тенге</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002060"/>
                          </a:solidFill>
                          <a:latin typeface="Times New Roman" pitchFamily="18" charset="0"/>
                          <a:cs typeface="Times New Roman" pitchFamily="18" charset="0"/>
                        </a:rPr>
                        <a:t>1 % СМЗ</a:t>
                      </a:r>
                    </a:p>
                    <a:p>
                      <a:endParaRPr lang="ru-RU" b="1" dirty="0">
                        <a:solidFill>
                          <a:srgbClr val="002060"/>
                        </a:solidFill>
                        <a:latin typeface="Times New Roman" pitchFamily="18" charset="0"/>
                        <a:cs typeface="Times New Roman" pitchFamily="18"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1%</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2%</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b="1" dirty="0" smtClean="0">
                          <a:solidFill>
                            <a:srgbClr val="002060"/>
                          </a:solidFill>
                          <a:latin typeface="Times New Roman" pitchFamily="18" charset="0"/>
                          <a:cs typeface="Times New Roman" pitchFamily="18" charset="0"/>
                        </a:rPr>
                        <a:t>2%</a:t>
                      </a:r>
                      <a:endParaRPr lang="ru-RU" b="1" dirty="0">
                        <a:solidFill>
                          <a:srgbClr val="002060"/>
                        </a:solidFill>
                        <a:latin typeface="Times New Roman" pitchFamily="18" charset="0"/>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5" name="TextBox 4"/>
          <p:cNvSpPr txBox="1"/>
          <p:nvPr/>
        </p:nvSpPr>
        <p:spPr>
          <a:xfrm>
            <a:off x="251520" y="5949280"/>
            <a:ext cx="7920880" cy="369332"/>
          </a:xfrm>
          <a:prstGeom prst="rect">
            <a:avLst/>
          </a:prstGeom>
          <a:noFill/>
        </p:spPr>
        <p:txBody>
          <a:bodyPr wrap="square" rtlCol="0">
            <a:spAutoFit/>
          </a:bodyPr>
          <a:lstStyle/>
          <a:p>
            <a:r>
              <a:rPr lang="ru-RU" dirty="0" smtClean="0">
                <a:solidFill>
                  <a:srgbClr val="002060"/>
                </a:solidFill>
              </a:rPr>
              <a:t>*СМЗ – среднемесячная заработная плата</a:t>
            </a:r>
            <a:endParaRPr lang="ru-RU"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640960" cy="852704"/>
          </a:xfrm>
        </p:spPr>
        <p:txBody>
          <a:bodyPr>
            <a:noAutofit/>
          </a:bodyPr>
          <a:lstStyle/>
          <a:p>
            <a:r>
              <a:rPr lang="ru-RU" sz="4000" b="1" dirty="0" smtClean="0">
                <a:solidFill>
                  <a:srgbClr val="FF0000"/>
                </a:solidFill>
                <a:latin typeface="Times New Roman" pitchFamily="18" charset="0"/>
                <a:cs typeface="Times New Roman" pitchFamily="18" charset="0"/>
              </a:rPr>
              <a:t>Индивидуальный</a:t>
            </a:r>
            <a:r>
              <a:rPr lang="ru-RU" sz="4000" b="1" dirty="0" smtClean="0">
                <a:solidFill>
                  <a:srgbClr val="FF0000"/>
                </a:solidFill>
              </a:rPr>
              <a:t> </a:t>
            </a:r>
            <a:r>
              <a:rPr lang="ru-RU" sz="4000" b="1" dirty="0" smtClean="0">
                <a:solidFill>
                  <a:srgbClr val="FF0000"/>
                </a:solidFill>
                <a:latin typeface="Times New Roman" pitchFamily="18" charset="0"/>
                <a:cs typeface="Times New Roman" pitchFamily="18" charset="0"/>
              </a:rPr>
              <a:t>предприниматель</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628800"/>
            <a:ext cx="8435280" cy="4695800"/>
          </a:xfrm>
        </p:spPr>
        <p:txBody>
          <a:bodyPr/>
          <a:lstStyle/>
          <a:p>
            <a:pPr>
              <a:buNone/>
            </a:pPr>
            <a:r>
              <a:rPr lang="ru-RU" dirty="0" smtClean="0">
                <a:solidFill>
                  <a:schemeClr val="accent1">
                    <a:lumMod val="50000"/>
                  </a:schemeClr>
                </a:solidFill>
                <a:latin typeface="Times New Roman" pitchFamily="18" charset="0"/>
                <a:cs typeface="Times New Roman" pitchFamily="18" charset="0"/>
              </a:rPr>
              <a:t>   Единая ставка 5% от объекта исчисления</a:t>
            </a:r>
          </a:p>
          <a:p>
            <a:pPr>
              <a:buNone/>
            </a:pPr>
            <a:r>
              <a:rPr lang="ru-RU" dirty="0" smtClean="0">
                <a:solidFill>
                  <a:schemeClr val="accent1">
                    <a:lumMod val="50000"/>
                  </a:schemeClr>
                </a:solidFill>
                <a:latin typeface="Times New Roman" pitchFamily="18" charset="0"/>
                <a:cs typeface="Times New Roman" pitchFamily="18" charset="0"/>
              </a:rPr>
              <a:t>   не ДОХОД, а </a:t>
            </a:r>
            <a:r>
              <a:rPr lang="ru-RU" b="1" dirty="0" smtClean="0">
                <a:solidFill>
                  <a:schemeClr val="accent1">
                    <a:lumMod val="50000"/>
                  </a:schemeClr>
                </a:solidFill>
                <a:latin typeface="Times New Roman" pitchFamily="18" charset="0"/>
                <a:cs typeface="Times New Roman" pitchFamily="18" charset="0"/>
              </a:rPr>
              <a:t>2 МЗП! </a:t>
            </a:r>
            <a:r>
              <a:rPr lang="ru-RU" sz="2000" dirty="0" smtClean="0">
                <a:solidFill>
                  <a:schemeClr val="accent1">
                    <a:lumMod val="50000"/>
                  </a:schemeClr>
                </a:solidFill>
                <a:latin typeface="Times New Roman" pitchFamily="18" charset="0"/>
                <a:cs typeface="Times New Roman" pitchFamily="18" charset="0"/>
              </a:rPr>
              <a:t>(минимальный размер заработной платы)</a:t>
            </a:r>
          </a:p>
          <a:p>
            <a:pPr>
              <a:buNone/>
            </a:pPr>
            <a:endParaRPr lang="ru-RU" sz="2000" dirty="0" smtClean="0">
              <a:solidFill>
                <a:schemeClr val="accent1">
                  <a:lumMod val="50000"/>
                </a:schemeClr>
              </a:solidFill>
              <a:latin typeface="Times New Roman" pitchFamily="18" charset="0"/>
              <a:cs typeface="Times New Roman" pitchFamily="18" charset="0"/>
            </a:endParaRPr>
          </a:p>
          <a:p>
            <a:pPr>
              <a:buNone/>
            </a:pPr>
            <a:endParaRPr lang="ru-RU" sz="2000" dirty="0" smtClean="0">
              <a:solidFill>
                <a:schemeClr val="accent1">
                  <a:lumMod val="50000"/>
                </a:schemeClr>
              </a:solidFill>
              <a:latin typeface="Times New Roman" pitchFamily="18" charset="0"/>
              <a:cs typeface="Times New Roman" pitchFamily="18" charset="0"/>
            </a:endParaRPr>
          </a:p>
          <a:p>
            <a:pPr>
              <a:buNone/>
            </a:pPr>
            <a:r>
              <a:rPr lang="ru-RU" sz="2400" dirty="0" smtClean="0">
                <a:solidFill>
                  <a:schemeClr val="accent1">
                    <a:lumMod val="50000"/>
                  </a:schemeClr>
                </a:solidFill>
                <a:latin typeface="Times New Roman" pitchFamily="18" charset="0"/>
                <a:cs typeface="Times New Roman" pitchFamily="18" charset="0"/>
              </a:rPr>
              <a:t>     МЗП в 2018 году – 28284 тенге</a:t>
            </a:r>
          </a:p>
          <a:p>
            <a:pPr>
              <a:buNone/>
            </a:pPr>
            <a:endParaRPr lang="ru-RU" sz="2400" dirty="0" smtClean="0">
              <a:solidFill>
                <a:schemeClr val="accent1">
                  <a:lumMod val="50000"/>
                </a:schemeClr>
              </a:solidFill>
              <a:latin typeface="Times New Roman" pitchFamily="18" charset="0"/>
              <a:cs typeface="Times New Roman" pitchFamily="18" charset="0"/>
            </a:endParaRPr>
          </a:p>
          <a:p>
            <a:pPr>
              <a:buNone/>
            </a:pPr>
            <a:r>
              <a:rPr lang="ru-RU" sz="2400" dirty="0" smtClean="0">
                <a:solidFill>
                  <a:schemeClr val="accent1">
                    <a:lumMod val="50000"/>
                  </a:schemeClr>
                </a:solidFill>
                <a:latin typeface="Times New Roman" pitchFamily="18" charset="0"/>
                <a:cs typeface="Times New Roman" pitchFamily="18" charset="0"/>
              </a:rPr>
              <a:t>     28284 * 2 = 56568 (5%) = </a:t>
            </a:r>
            <a:r>
              <a:rPr lang="ru-RU" sz="2400" u="sng" dirty="0" smtClean="0">
                <a:solidFill>
                  <a:schemeClr val="accent1">
                    <a:lumMod val="50000"/>
                  </a:schemeClr>
                </a:solidFill>
                <a:latin typeface="Times New Roman" pitchFamily="18" charset="0"/>
                <a:cs typeface="Times New Roman" pitchFamily="18" charset="0"/>
              </a:rPr>
              <a:t>2828 тенге в месяц</a:t>
            </a:r>
            <a:endParaRPr lang="ru-RU" sz="2800" u="sng"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91264" cy="1356760"/>
          </a:xfrm>
        </p:spPr>
        <p:txBody>
          <a:bodyPr>
            <a:noAutofit/>
          </a:bodyPr>
          <a:lstStyle/>
          <a:p>
            <a:pPr algn="ctr"/>
            <a:r>
              <a:rPr lang="ru-RU" sz="4400" b="1" dirty="0" smtClean="0">
                <a:solidFill>
                  <a:srgbClr val="FF0000"/>
                </a:solidFill>
              </a:rPr>
              <a:t>Непродуктивно </a:t>
            </a:r>
            <a:r>
              <a:rPr lang="ru-RU" sz="4400" b="1" dirty="0" err="1" smtClean="0">
                <a:solidFill>
                  <a:srgbClr val="FF0000"/>
                </a:solidFill>
              </a:rPr>
              <a:t>самозанятое</a:t>
            </a:r>
            <a:r>
              <a:rPr lang="ru-RU" sz="4400" b="1" dirty="0" smtClean="0">
                <a:solidFill>
                  <a:srgbClr val="FF0000"/>
                </a:solidFill>
              </a:rPr>
              <a:t> население</a:t>
            </a:r>
            <a:endParaRPr lang="ru-RU" sz="4400" b="1" dirty="0">
              <a:solidFill>
                <a:srgbClr val="FF0000"/>
              </a:solidFill>
            </a:endParaRPr>
          </a:p>
        </p:txBody>
      </p:sp>
      <p:sp>
        <p:nvSpPr>
          <p:cNvPr id="3" name="Содержимое 2"/>
          <p:cNvSpPr>
            <a:spLocks noGrp="1"/>
          </p:cNvSpPr>
          <p:nvPr>
            <p:ph sz="half" idx="1"/>
          </p:nvPr>
        </p:nvSpPr>
        <p:spPr/>
        <p:txBody>
          <a:bodyPr>
            <a:normAutofit/>
          </a:bodyPr>
          <a:lstStyle/>
          <a:p>
            <a:pPr>
              <a:buNone/>
            </a:pPr>
            <a:endParaRPr lang="ru-RU" dirty="0" smtClean="0"/>
          </a:p>
          <a:p>
            <a:pPr>
              <a:buNone/>
            </a:pPr>
            <a:endParaRPr lang="ru-RU" dirty="0" smtClean="0"/>
          </a:p>
        </p:txBody>
      </p:sp>
      <p:sp>
        <p:nvSpPr>
          <p:cNvPr id="4" name="Содержимое 3"/>
          <p:cNvSpPr>
            <a:spLocks noGrp="1"/>
          </p:cNvSpPr>
          <p:nvPr>
            <p:ph sz="half" idx="2"/>
          </p:nvPr>
        </p:nvSpPr>
        <p:spPr>
          <a:xfrm>
            <a:off x="179512" y="2924944"/>
            <a:ext cx="3744416" cy="1944216"/>
          </a:xfrm>
          <a:ln w="19050">
            <a:solidFill>
              <a:srgbClr val="FF0000"/>
            </a:solidFill>
          </a:ln>
        </p:spPr>
        <p:txBody>
          <a:bodyPr>
            <a:noAutofit/>
          </a:bodyPr>
          <a:lstStyle/>
          <a:p>
            <a:pPr algn="ctr">
              <a:buNone/>
            </a:pPr>
            <a:r>
              <a:rPr lang="ru-RU" sz="3200" b="1" dirty="0" smtClean="0">
                <a:solidFill>
                  <a:srgbClr val="002060"/>
                </a:solidFill>
                <a:latin typeface="Times New Roman" pitchFamily="18" charset="0"/>
                <a:cs typeface="Times New Roman" pitchFamily="18" charset="0"/>
              </a:rPr>
              <a:t>1 МЗП</a:t>
            </a:r>
          </a:p>
          <a:p>
            <a:pPr algn="ctr">
              <a:buNone/>
            </a:pPr>
            <a:r>
              <a:rPr lang="ru-RU" sz="3200" b="1" dirty="0" smtClean="0">
                <a:solidFill>
                  <a:srgbClr val="002060"/>
                </a:solidFill>
                <a:latin typeface="Times New Roman" pitchFamily="18" charset="0"/>
                <a:cs typeface="Times New Roman" pitchFamily="18" charset="0"/>
              </a:rPr>
              <a:t>5%</a:t>
            </a:r>
          </a:p>
          <a:p>
            <a:pPr algn="ctr">
              <a:buNone/>
            </a:pPr>
            <a:r>
              <a:rPr lang="ru-RU" sz="3200" b="1" dirty="0" smtClean="0">
                <a:solidFill>
                  <a:srgbClr val="002060"/>
                </a:solidFill>
                <a:latin typeface="Times New Roman" pitchFamily="18" charset="0"/>
                <a:cs typeface="Times New Roman" pitchFamily="18" charset="0"/>
              </a:rPr>
              <a:t>1414 тенге в месяц</a:t>
            </a:r>
            <a:endParaRPr lang="ru-RU" sz="3200" b="1" dirty="0">
              <a:solidFill>
                <a:srgbClr val="002060"/>
              </a:solidFill>
              <a:latin typeface="Times New Roman" pitchFamily="18" charset="0"/>
              <a:cs typeface="Times New Roman" pitchFamily="18" charset="0"/>
            </a:endParaRPr>
          </a:p>
        </p:txBody>
      </p:sp>
      <p:sp>
        <p:nvSpPr>
          <p:cNvPr id="5" name="TextBox 4"/>
          <p:cNvSpPr txBox="1"/>
          <p:nvPr/>
        </p:nvSpPr>
        <p:spPr>
          <a:xfrm>
            <a:off x="4499992" y="2623552"/>
            <a:ext cx="4104456" cy="2677656"/>
          </a:xfrm>
          <a:prstGeom prst="rect">
            <a:avLst/>
          </a:prstGeom>
          <a:noFill/>
          <a:ln w="19050">
            <a:solidFill>
              <a:srgbClr val="FF0000"/>
            </a:solidFill>
          </a:ln>
        </p:spPr>
        <p:txBody>
          <a:bodyPr wrap="square" rtlCol="0">
            <a:spAutoFit/>
          </a:bodyPr>
          <a:lstStyle/>
          <a:p>
            <a:pPr>
              <a:buBlip>
                <a:blip r:embed="rId2"/>
              </a:buBlip>
            </a:pPr>
            <a:r>
              <a:rPr lang="ru-RU" sz="2800" dirty="0" smtClean="0">
                <a:solidFill>
                  <a:srgbClr val="002060"/>
                </a:solidFill>
                <a:latin typeface="Times New Roman" pitchFamily="18" charset="0"/>
                <a:cs typeface="Times New Roman" pitchFamily="18" charset="0"/>
              </a:rPr>
              <a:t>Не зарегистрированные домохозяйки</a:t>
            </a:r>
          </a:p>
          <a:p>
            <a:pPr>
              <a:buBlip>
                <a:blip r:embed="rId2"/>
              </a:buBlip>
            </a:pPr>
            <a:r>
              <a:rPr lang="ru-RU" sz="2800" dirty="0" smtClean="0">
                <a:solidFill>
                  <a:srgbClr val="002060"/>
                </a:solidFill>
                <a:latin typeface="Times New Roman" pitchFamily="18" charset="0"/>
                <a:cs typeface="Times New Roman" pitchFamily="18" charset="0"/>
              </a:rPr>
              <a:t>Торговцы рынков</a:t>
            </a:r>
          </a:p>
          <a:p>
            <a:pPr>
              <a:buBlip>
                <a:blip r:embed="rId2"/>
              </a:buBlip>
            </a:pPr>
            <a:r>
              <a:rPr lang="ru-RU" sz="2800" dirty="0" smtClean="0">
                <a:solidFill>
                  <a:srgbClr val="002060"/>
                </a:solidFill>
                <a:latin typeface="Times New Roman" pitchFamily="18" charset="0"/>
                <a:cs typeface="Times New Roman" pitchFamily="18" charset="0"/>
              </a:rPr>
              <a:t>Таксисты</a:t>
            </a:r>
          </a:p>
          <a:p>
            <a:pPr>
              <a:buBlip>
                <a:blip r:embed="rId2"/>
              </a:buBlip>
            </a:pPr>
            <a:r>
              <a:rPr lang="ru-RU" sz="2800" dirty="0" smtClean="0">
                <a:solidFill>
                  <a:srgbClr val="002060"/>
                </a:solidFill>
                <a:latin typeface="Times New Roman" pitchFamily="18" charset="0"/>
                <a:cs typeface="Times New Roman" pitchFamily="18" charset="0"/>
              </a:rPr>
              <a:t>Владельцы подсобных хозяйств и др.</a:t>
            </a:r>
            <a:endParaRPr lang="ru-RU" sz="2800" dirty="0">
              <a:solidFill>
                <a:srgbClr val="00206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6536" t="28747" r="26145" b="19512"/>
          <a:stretch>
            <a:fillRect/>
          </a:stretch>
        </p:blipFill>
        <p:spPr bwMode="auto">
          <a:xfrm>
            <a:off x="214282" y="428604"/>
            <a:ext cx="8501122" cy="5572164"/>
          </a:xfrm>
          <a:prstGeom prst="rect">
            <a:avLst/>
          </a:prstGeom>
          <a:noFill/>
          <a:ln w="9525">
            <a:noFill/>
            <a:miter lim="800000"/>
            <a:headEnd/>
            <a:tailEnd/>
          </a:ln>
          <a:effectLst/>
        </p:spPr>
      </p:pic>
      <p:sp>
        <p:nvSpPr>
          <p:cNvPr id="4" name="Прямоугольник 3"/>
          <p:cNvSpPr/>
          <p:nvPr/>
        </p:nvSpPr>
        <p:spPr>
          <a:xfrm>
            <a:off x="785786" y="6000768"/>
            <a:ext cx="7786742" cy="8572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ru-RU" dirty="0" smtClean="0">
                <a:solidFill>
                  <a:srgbClr val="FF0000"/>
                </a:solidFill>
              </a:rPr>
              <a:t>Солидарная ответственность- платим от доходов, получаем одинаковое лечение.</a:t>
            </a:r>
            <a:endParaRPr lang="ru-RU" dirty="0">
              <a:solidFill>
                <a:srgbClr val="FF0000"/>
              </a:solidFill>
            </a:endParaRPr>
          </a:p>
        </p:txBody>
      </p:sp>
      <p:sp>
        <p:nvSpPr>
          <p:cNvPr id="5" name="Прямоугольник 4"/>
          <p:cNvSpPr/>
          <p:nvPr/>
        </p:nvSpPr>
        <p:spPr>
          <a:xfrm>
            <a:off x="7215206" y="428604"/>
            <a:ext cx="1500166"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512" y="0"/>
            <a:ext cx="8964488" cy="857232"/>
          </a:xfrm>
        </p:spPr>
        <p:txBody>
          <a:bodyPr>
            <a:noAutofit/>
          </a:bodyPr>
          <a:lstStyle/>
          <a:p>
            <a:pPr algn="l"/>
            <a:r>
              <a:rPr lang="ru-RU" sz="1600" dirty="0">
                <a:solidFill>
                  <a:schemeClr val="tx2"/>
                </a:solidFill>
                <a:latin typeface="Century Gothic" panose="020B0502020202020204" pitchFamily="34" charset="0"/>
              </a:rPr>
              <a:t>Пакеты медицинских услуг, предоставляемых населению при внедрении ОСМС </a:t>
            </a:r>
          </a:p>
        </p:txBody>
      </p:sp>
      <p:sp>
        <p:nvSpPr>
          <p:cNvPr id="3" name="Объект 2"/>
          <p:cNvSpPr>
            <a:spLocks noGrp="1"/>
          </p:cNvSpPr>
          <p:nvPr>
            <p:ph idx="4294967295"/>
          </p:nvPr>
        </p:nvSpPr>
        <p:spPr>
          <a:xfrm>
            <a:off x="0" y="857232"/>
            <a:ext cx="4000496" cy="5715040"/>
          </a:xfrm>
        </p:spPr>
        <p:txBody>
          <a:bodyPr>
            <a:noAutofit/>
          </a:bodyPr>
          <a:lstStyle/>
          <a:p>
            <a:pPr marL="179388" lvl="0" indent="-179388" algn="just">
              <a:spcBef>
                <a:spcPts val="0"/>
              </a:spcBef>
              <a:spcAft>
                <a:spcPts val="600"/>
              </a:spcAft>
              <a:buFont typeface="Arial" panose="020B0604020202020204" pitchFamily="34" charset="0"/>
              <a:buChar char="•"/>
            </a:pPr>
            <a:r>
              <a:rPr lang="ru-RU" sz="1400" b="1" dirty="0" smtClean="0">
                <a:solidFill>
                  <a:schemeClr val="tx2"/>
                </a:solidFill>
              </a:rPr>
              <a:t>Базовый пакет</a:t>
            </a:r>
            <a:r>
              <a:rPr lang="ru-RU" sz="1400" dirty="0" smtClean="0">
                <a:solidFill>
                  <a:schemeClr val="tx2"/>
                </a:solidFill>
              </a:rPr>
              <a:t> </a:t>
            </a:r>
            <a:r>
              <a:rPr lang="ru-RU" sz="1400" dirty="0" smtClean="0"/>
              <a:t>- включающий гарантированный государством объем </a:t>
            </a:r>
            <a:r>
              <a:rPr lang="ru-RU" sz="1400" dirty="0"/>
              <a:t>медицинской </a:t>
            </a:r>
            <a:r>
              <a:rPr lang="ru-RU" sz="1400" dirty="0" smtClean="0"/>
              <a:t>помощи (Конституция РК) лечение социально-значимых заболеваний (онкология, туберкулез, психиатрия, опасные инфекционные заболевания). и финансируемый </a:t>
            </a:r>
            <a:r>
              <a:rPr lang="ru-RU" sz="1400" b="1" dirty="0" smtClean="0"/>
              <a:t>за счет республиканского бюджета (ГОБМП)</a:t>
            </a:r>
            <a:r>
              <a:rPr lang="ru-RU" sz="1400" dirty="0" smtClean="0"/>
              <a:t>. Он будет доступен для всех граждан РК и </a:t>
            </a:r>
            <a:r>
              <a:rPr lang="ru-RU" sz="1400" dirty="0" err="1" smtClean="0"/>
              <a:t>оралманов</a:t>
            </a:r>
            <a:r>
              <a:rPr lang="ru-RU" sz="1400" dirty="0" smtClean="0"/>
              <a:t>.</a:t>
            </a:r>
          </a:p>
          <a:p>
            <a:pPr marL="179388" lvl="0" indent="-179388" algn="just">
              <a:spcBef>
                <a:spcPts val="0"/>
              </a:spcBef>
              <a:spcAft>
                <a:spcPts val="600"/>
              </a:spcAft>
              <a:buFont typeface="Arial" panose="020B0604020202020204" pitchFamily="34" charset="0"/>
              <a:buChar char="•"/>
            </a:pPr>
            <a:r>
              <a:rPr lang="ru-RU" sz="1400" b="1" dirty="0" smtClean="0">
                <a:solidFill>
                  <a:schemeClr val="tx2"/>
                </a:solidFill>
              </a:rPr>
              <a:t>Дополнительный пакет в рамках ОСМС </a:t>
            </a:r>
            <a:r>
              <a:rPr lang="ru-RU" sz="1400" dirty="0" smtClean="0"/>
              <a:t>- включающий объем </a:t>
            </a:r>
            <a:r>
              <a:rPr lang="ru-RU" sz="1400" dirty="0"/>
              <a:t>медицинской </a:t>
            </a:r>
            <a:r>
              <a:rPr lang="ru-RU" sz="1400" dirty="0" smtClean="0"/>
              <a:t>помощи сверх ГОБМП,  </a:t>
            </a:r>
            <a:r>
              <a:rPr lang="ru-RU" sz="1400" dirty="0"/>
              <a:t>финансируемый </a:t>
            </a:r>
            <a:r>
              <a:rPr lang="ru-RU" sz="1400" b="1" dirty="0"/>
              <a:t>за счет обязательных страховых </a:t>
            </a:r>
            <a:r>
              <a:rPr lang="ru-RU" sz="1400" b="1" dirty="0" smtClean="0"/>
              <a:t>взносов государства</a:t>
            </a:r>
            <a:r>
              <a:rPr lang="ru-RU" sz="1400" b="1" dirty="0"/>
              <a:t>, работодателей и </a:t>
            </a:r>
            <a:r>
              <a:rPr lang="ru-RU" sz="1400" b="1" dirty="0" smtClean="0"/>
              <a:t>работников в Фонд ОСМС</a:t>
            </a:r>
            <a:r>
              <a:rPr lang="ru-RU" sz="1400" dirty="0" smtClean="0"/>
              <a:t>. Его могут получать лица, являющиеся участниками ОСМС.</a:t>
            </a:r>
          </a:p>
          <a:p>
            <a:pPr marL="179388" lvl="0" indent="-179388" algn="just">
              <a:spcBef>
                <a:spcPts val="0"/>
              </a:spcBef>
              <a:spcAft>
                <a:spcPts val="600"/>
              </a:spcAft>
              <a:buFont typeface="Arial" panose="020B0604020202020204" pitchFamily="34" charset="0"/>
              <a:buChar char="•"/>
            </a:pPr>
            <a:r>
              <a:rPr lang="ru-RU" sz="1400" b="1" dirty="0">
                <a:solidFill>
                  <a:schemeClr val="tx2"/>
                </a:solidFill>
              </a:rPr>
              <a:t>Пакет из ДМС </a:t>
            </a:r>
            <a:r>
              <a:rPr lang="ru-RU" sz="1400" dirty="0" smtClean="0"/>
              <a:t>будет </a:t>
            </a:r>
            <a:r>
              <a:rPr lang="ru-RU" sz="1400" dirty="0"/>
              <a:t>предусматривать </a:t>
            </a:r>
            <a:r>
              <a:rPr lang="ru-RU" sz="1400" b="1" dirty="0"/>
              <a:t>индивидуальный пакет </a:t>
            </a:r>
            <a:r>
              <a:rPr lang="ru-RU" sz="1400" dirty="0" smtClean="0"/>
              <a:t>медицинских услуг, финансируемый </a:t>
            </a:r>
            <a:r>
              <a:rPr lang="ru-RU" sz="1400" b="1" dirty="0"/>
              <a:t>за счет </a:t>
            </a:r>
            <a:r>
              <a:rPr lang="ru-RU" sz="1400" b="1" dirty="0" smtClean="0"/>
              <a:t>добровольных страховых взносов граждан</a:t>
            </a:r>
            <a:r>
              <a:rPr lang="ru-RU" sz="1400" dirty="0" smtClean="0"/>
              <a:t> </a:t>
            </a:r>
            <a:r>
              <a:rPr lang="ru-RU" sz="1400" dirty="0"/>
              <a:t>или </a:t>
            </a:r>
            <a:r>
              <a:rPr lang="ru-RU" sz="1400" dirty="0" smtClean="0"/>
              <a:t>работодателей в фонды добровольного медицинского страхования (ДМС). </a:t>
            </a:r>
            <a:endParaRPr lang="ru-RU" sz="1400" dirty="0"/>
          </a:p>
        </p:txBody>
      </p:sp>
      <p:sp>
        <p:nvSpPr>
          <p:cNvPr id="18" name="Прямоугольник 17"/>
          <p:cNvSpPr/>
          <p:nvPr/>
        </p:nvSpPr>
        <p:spPr>
          <a:xfrm>
            <a:off x="4143372" y="1000108"/>
            <a:ext cx="4714908" cy="428628"/>
          </a:xfrm>
          <a:prstGeom prst="rect">
            <a:avLst/>
          </a:prstGeom>
          <a:solidFill>
            <a:schemeClr val="tx2"/>
          </a:solidFill>
          <a:ln w="12700" cap="flat" cmpd="sng" algn="ctr">
            <a:solidFill>
              <a:srgbClr val="002060"/>
            </a:solidFill>
            <a:prstDash val="solid"/>
            <a:miter lim="800000"/>
          </a:ln>
          <a:effectLst/>
        </p:spPr>
        <p:txBody>
          <a:bodyPr rtlCol="0" anchor="ctr"/>
          <a:lstStyle/>
          <a:p>
            <a:pPr eaLnBrk="1" fontAlgn="auto" hangingPunct="1">
              <a:spcBef>
                <a:spcPts val="0"/>
              </a:spcBef>
              <a:spcAft>
                <a:spcPts val="0"/>
              </a:spcAft>
            </a:pPr>
            <a:r>
              <a:rPr lang="ru-RU" b="1" kern="0" dirty="0">
                <a:solidFill>
                  <a:prstClr val="white"/>
                </a:solidFill>
                <a:cs typeface="+mn-cs"/>
              </a:rPr>
              <a:t>БАЗОВЫЙ </a:t>
            </a:r>
            <a:r>
              <a:rPr lang="ru-RU" b="1" kern="0" dirty="0" smtClean="0">
                <a:solidFill>
                  <a:prstClr val="white"/>
                </a:solidFill>
                <a:cs typeface="+mn-cs"/>
              </a:rPr>
              <a:t>ПАКЕТ(ГОБМП)</a:t>
            </a:r>
          </a:p>
        </p:txBody>
      </p:sp>
      <p:sp>
        <p:nvSpPr>
          <p:cNvPr id="19" name="Прямоугольник 18"/>
          <p:cNvSpPr/>
          <p:nvPr/>
        </p:nvSpPr>
        <p:spPr>
          <a:xfrm>
            <a:off x="3968154" y="3071810"/>
            <a:ext cx="4818688" cy="500066"/>
          </a:xfrm>
          <a:prstGeom prst="rect">
            <a:avLst/>
          </a:prstGeom>
          <a:solidFill>
            <a:schemeClr val="tx2"/>
          </a:solidFill>
          <a:ln w="12700" cap="flat" cmpd="sng" algn="ctr">
            <a:solidFill>
              <a:srgbClr val="002060"/>
            </a:solidFill>
            <a:prstDash val="solid"/>
            <a:miter lim="800000"/>
          </a:ln>
          <a:effectLst/>
        </p:spPr>
        <p:txBody>
          <a:bodyPr rtlCol="0" anchor="ctr"/>
          <a:lstStyle/>
          <a:p>
            <a:pPr eaLnBrk="1" fontAlgn="auto" hangingPunct="1">
              <a:spcBef>
                <a:spcPts val="0"/>
              </a:spcBef>
              <a:spcAft>
                <a:spcPts val="0"/>
              </a:spcAft>
              <a:defRPr/>
            </a:pPr>
            <a:r>
              <a:rPr lang="ru-RU" b="1" kern="0" dirty="0" smtClean="0">
                <a:solidFill>
                  <a:prstClr val="white"/>
                </a:solidFill>
                <a:cs typeface="+mn-cs"/>
              </a:rPr>
              <a:t>ДОПОЛНИТЕЛЬНЫЙ ПАКЕТ</a:t>
            </a:r>
          </a:p>
        </p:txBody>
      </p:sp>
      <p:sp>
        <p:nvSpPr>
          <p:cNvPr id="20" name="Прямоугольник 19"/>
          <p:cNvSpPr/>
          <p:nvPr/>
        </p:nvSpPr>
        <p:spPr>
          <a:xfrm>
            <a:off x="4000496" y="1000108"/>
            <a:ext cx="5000660" cy="4214842"/>
          </a:xfrm>
          <a:prstGeom prst="rect">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endParaRPr lang="ru-RU" kern="0" smtClean="0">
              <a:solidFill>
                <a:prstClr val="white"/>
              </a:solidFill>
              <a:latin typeface="Calibri" panose="020F0502020204030204"/>
              <a:cs typeface="+mn-cs"/>
            </a:endParaRPr>
          </a:p>
        </p:txBody>
      </p:sp>
      <p:sp>
        <p:nvSpPr>
          <p:cNvPr id="23" name="Прямоугольник 22"/>
          <p:cNvSpPr/>
          <p:nvPr/>
        </p:nvSpPr>
        <p:spPr>
          <a:xfrm>
            <a:off x="4000496" y="5143512"/>
            <a:ext cx="5000660" cy="1428760"/>
          </a:xfrm>
          <a:prstGeom prst="rect">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endParaRPr lang="ru-RU" kern="0" smtClean="0">
              <a:solidFill>
                <a:prstClr val="white"/>
              </a:solidFill>
              <a:latin typeface="Calibri" panose="020F0502020204030204"/>
              <a:cs typeface="+mn-cs"/>
            </a:endParaRPr>
          </a:p>
        </p:txBody>
      </p:sp>
      <p:sp>
        <p:nvSpPr>
          <p:cNvPr id="24" name="Прямоугольник 23"/>
          <p:cNvSpPr/>
          <p:nvPr/>
        </p:nvSpPr>
        <p:spPr>
          <a:xfrm>
            <a:off x="3960270" y="5286388"/>
            <a:ext cx="4826572" cy="500066"/>
          </a:xfrm>
          <a:prstGeom prst="rect">
            <a:avLst/>
          </a:prstGeom>
          <a:solidFill>
            <a:schemeClr val="tx2"/>
          </a:solidFill>
          <a:ln w="12700" cap="flat" cmpd="sng" algn="ctr">
            <a:solidFill>
              <a:srgbClr val="002060"/>
            </a:solidFill>
            <a:prstDash val="solid"/>
            <a:miter lim="800000"/>
          </a:ln>
          <a:effectLst/>
        </p:spPr>
        <p:txBody>
          <a:bodyPr rtlCol="0" anchor="ctr"/>
          <a:lstStyle/>
          <a:p>
            <a:pPr eaLnBrk="1" fontAlgn="auto" hangingPunct="1">
              <a:spcBef>
                <a:spcPts val="0"/>
              </a:spcBef>
              <a:spcAft>
                <a:spcPts val="0"/>
              </a:spcAft>
              <a:defRPr/>
            </a:pPr>
            <a:r>
              <a:rPr lang="ru-RU" b="1" kern="0" dirty="0" smtClean="0">
                <a:solidFill>
                  <a:prstClr val="white"/>
                </a:solidFill>
                <a:cs typeface="+mn-cs"/>
              </a:rPr>
              <a:t>ИНДИВИДУАЛЬНЫЙ ПАКЕТ</a:t>
            </a:r>
          </a:p>
        </p:txBody>
      </p:sp>
      <p:sp>
        <p:nvSpPr>
          <p:cNvPr id="21" name="Прямоугольник 20"/>
          <p:cNvSpPr/>
          <p:nvPr/>
        </p:nvSpPr>
        <p:spPr>
          <a:xfrm>
            <a:off x="3968155" y="1448051"/>
            <a:ext cx="4924326" cy="1123284"/>
          </a:xfrm>
          <a:prstGeom prst="rect">
            <a:avLst/>
          </a:prstGeom>
          <a:noFill/>
          <a:ln w="12700" cap="flat" cmpd="sng" algn="ctr">
            <a:noFill/>
            <a:prstDash val="solid"/>
            <a:miter lim="800000"/>
          </a:ln>
          <a:effectLst/>
        </p:spPr>
        <p:txBody>
          <a:bodyPr anchor="t"/>
          <a:lstStyle/>
          <a:p>
            <a:pPr marL="179388" indent="-179388" algn="just">
              <a:buFont typeface="Arial" panose="020B0604020202020204" pitchFamily="34" charset="0"/>
              <a:buChar char="•"/>
              <a:defRPr/>
            </a:pPr>
            <a:r>
              <a:rPr lang="ru-RU" sz="1200" dirty="0">
                <a:cs typeface="Arial" charset="0"/>
              </a:rPr>
              <a:t>с</a:t>
            </a:r>
            <a:r>
              <a:rPr lang="ru-RU" sz="1200" dirty="0" smtClean="0">
                <a:cs typeface="Arial" charset="0"/>
              </a:rPr>
              <a:t>корая </a:t>
            </a:r>
            <a:r>
              <a:rPr lang="ru-RU" sz="1200" dirty="0">
                <a:cs typeface="Arial" charset="0"/>
              </a:rPr>
              <a:t>помощь и </a:t>
            </a:r>
            <a:r>
              <a:rPr lang="ru-RU" sz="1200" dirty="0" smtClean="0">
                <a:cs typeface="Arial" charset="0"/>
              </a:rPr>
              <a:t>санитарная авиация;</a:t>
            </a:r>
            <a:endParaRPr lang="ru-RU" sz="1200" dirty="0">
              <a:cs typeface="Arial" charset="0"/>
            </a:endParaRPr>
          </a:p>
          <a:p>
            <a:pPr marL="179388" indent="-179388" algn="just">
              <a:buFont typeface="Arial" panose="020B0604020202020204" pitchFamily="34" charset="0"/>
              <a:buChar char="•"/>
              <a:defRPr/>
            </a:pPr>
            <a:r>
              <a:rPr lang="ru-RU" sz="1200" dirty="0" smtClean="0">
                <a:cs typeface="Arial" charset="0"/>
              </a:rPr>
              <a:t>медицинская </a:t>
            </a:r>
            <a:r>
              <a:rPr lang="ru-RU" sz="1200" dirty="0">
                <a:cs typeface="Arial" charset="0"/>
              </a:rPr>
              <a:t>помощь при </a:t>
            </a:r>
            <a:r>
              <a:rPr lang="ru-RU" sz="1200" dirty="0" smtClean="0">
                <a:cs typeface="Arial" charset="0"/>
              </a:rPr>
              <a:t>социально-значимых </a:t>
            </a:r>
            <a:r>
              <a:rPr lang="ru-RU" sz="1200" dirty="0">
                <a:cs typeface="Arial" charset="0"/>
              </a:rPr>
              <a:t>заболеваниях и в экстренных случаях;</a:t>
            </a:r>
          </a:p>
          <a:p>
            <a:pPr marL="179388" indent="-179388" algn="just">
              <a:buFont typeface="Arial" panose="020B0604020202020204" pitchFamily="34" charset="0"/>
              <a:buChar char="•"/>
              <a:defRPr/>
            </a:pPr>
            <a:r>
              <a:rPr lang="ru-RU" sz="1200" dirty="0">
                <a:cs typeface="Arial" charset="0"/>
              </a:rPr>
              <a:t>профилактические </a:t>
            </a:r>
            <a:r>
              <a:rPr lang="ru-RU" sz="1200" dirty="0" smtClean="0">
                <a:cs typeface="Arial" charset="0"/>
              </a:rPr>
              <a:t>прививки</a:t>
            </a:r>
            <a:r>
              <a:rPr lang="ru-RU" sz="1200" dirty="0">
                <a:cs typeface="Arial" charset="0"/>
              </a:rPr>
              <a:t>;</a:t>
            </a:r>
          </a:p>
          <a:p>
            <a:pPr marL="179388" indent="-179388" algn="just">
              <a:buFont typeface="Arial" panose="020B0604020202020204" pitchFamily="34" charset="0"/>
              <a:buChar char="•"/>
              <a:defRPr/>
            </a:pPr>
            <a:r>
              <a:rPr lang="ru-RU" sz="1200" dirty="0" smtClean="0">
                <a:cs typeface="Arial" charset="0"/>
              </a:rPr>
              <a:t>амбулаторно-поликлиническая помощь </a:t>
            </a:r>
            <a:r>
              <a:rPr lang="ru-RU" sz="1200" dirty="0">
                <a:cs typeface="Arial" charset="0"/>
              </a:rPr>
              <a:t>(АПП) с амбулаторно-лекарственным обеспечением (АЛО</a:t>
            </a:r>
            <a:r>
              <a:rPr lang="ru-RU" sz="1200" dirty="0" smtClean="0">
                <a:cs typeface="Arial" charset="0"/>
              </a:rPr>
              <a:t>) (</a:t>
            </a:r>
            <a:r>
              <a:rPr lang="ru-RU" sz="1200" dirty="0">
                <a:cs typeface="Arial" charset="0"/>
              </a:rPr>
              <a:t>для непродуктивно самозанятого населения до 2020 года, т.е. до внедрения всеобщего декларирования</a:t>
            </a:r>
            <a:r>
              <a:rPr lang="ru-RU" sz="1200" dirty="0" smtClean="0">
                <a:cs typeface="Arial" charset="0"/>
              </a:rPr>
              <a:t>).</a:t>
            </a:r>
            <a:endParaRPr lang="ru-RU" sz="1200" kern="0" dirty="0" smtClean="0">
              <a:solidFill>
                <a:prstClr val="black"/>
              </a:solidFill>
              <a:cs typeface="Times New Roman" pitchFamily="18" charset="0"/>
            </a:endParaRPr>
          </a:p>
        </p:txBody>
      </p:sp>
      <p:sp>
        <p:nvSpPr>
          <p:cNvPr id="15" name="Номер слайда 4"/>
          <p:cNvSpPr>
            <a:spLocks noGrp="1"/>
          </p:cNvSpPr>
          <p:nvPr>
            <p:ph type="sldNum" sz="quarter" idx="12"/>
          </p:nvPr>
        </p:nvSpPr>
        <p:spPr>
          <a:xfrm>
            <a:off x="8159981" y="6492875"/>
            <a:ext cx="984019" cy="365125"/>
          </a:xfrm>
        </p:spPr>
        <p:txBody>
          <a:bodyPr/>
          <a:lstStyle/>
          <a:p>
            <a:fld id="{65840C0B-A2B9-476C-8CE5-55CFCAFA0476}" type="slidenum">
              <a:rPr lang="ru-RU" sz="1400" b="1" smtClean="0"/>
              <a:pPr/>
              <a:t>15</a:t>
            </a:fld>
            <a:endParaRPr lang="ru-RU" sz="1400" b="1"/>
          </a:p>
        </p:txBody>
      </p:sp>
      <p:sp>
        <p:nvSpPr>
          <p:cNvPr id="6" name="Прямоугольник 5"/>
          <p:cNvSpPr/>
          <p:nvPr/>
        </p:nvSpPr>
        <p:spPr>
          <a:xfrm>
            <a:off x="3978861" y="5929330"/>
            <a:ext cx="4572000" cy="264688"/>
          </a:xfrm>
          <a:prstGeom prst="rect">
            <a:avLst/>
          </a:prstGeom>
        </p:spPr>
        <p:txBody>
          <a:bodyPr wrap="square">
            <a:spAutoFit/>
          </a:bodyPr>
          <a:lstStyle/>
          <a:p>
            <a:pPr>
              <a:lnSpc>
                <a:spcPct val="80000"/>
              </a:lnSpc>
              <a:defRPr/>
            </a:pPr>
            <a:r>
              <a:rPr lang="ru-RU" sz="1400" dirty="0">
                <a:ea typeface="Calibri" panose="020F0502020204030204" pitchFamily="34" charset="0"/>
                <a:cs typeface="Times New Roman" panose="02020603050405020304" pitchFamily="18" charset="0"/>
              </a:rPr>
              <a:t>Перечень услуг определяются на договорной основе</a:t>
            </a:r>
          </a:p>
        </p:txBody>
      </p:sp>
      <p:sp>
        <p:nvSpPr>
          <p:cNvPr id="10" name="Прямоугольник 9"/>
          <p:cNvSpPr/>
          <p:nvPr/>
        </p:nvSpPr>
        <p:spPr>
          <a:xfrm>
            <a:off x="3977990" y="3643314"/>
            <a:ext cx="4914490" cy="1569660"/>
          </a:xfrm>
          <a:prstGeom prst="rect">
            <a:avLst/>
          </a:prstGeom>
        </p:spPr>
        <p:txBody>
          <a:bodyPr wrap="square">
            <a:spAutoFit/>
          </a:bodyPr>
          <a:lstStyle/>
          <a:p>
            <a:pPr marL="171450" indent="-171450">
              <a:buFont typeface="Arial" panose="020B0604020202020204" pitchFamily="34" charset="0"/>
              <a:buChar char="•"/>
            </a:pPr>
            <a:r>
              <a:rPr lang="ru-RU" sz="1200" dirty="0" smtClean="0">
                <a:ea typeface="Calibri" panose="020F0502020204030204" pitchFamily="34" charset="0"/>
                <a:cs typeface="Times New Roman" panose="02020603050405020304" pitchFamily="18" charset="0"/>
              </a:rPr>
              <a:t>амбулаторно-поликлиническая </a:t>
            </a:r>
            <a:r>
              <a:rPr lang="ru-RU" sz="1200" dirty="0">
                <a:ea typeface="Calibri" panose="020F0502020204030204" pitchFamily="34" charset="0"/>
                <a:cs typeface="Times New Roman" panose="02020603050405020304" pitchFamily="18" charset="0"/>
              </a:rPr>
              <a:t>помощь </a:t>
            </a:r>
            <a:r>
              <a:rPr lang="ru-RU" sz="1200" dirty="0" smtClean="0">
                <a:ea typeface="Calibri" panose="020F0502020204030204" pitchFamily="34" charset="0"/>
                <a:cs typeface="Times New Roman" panose="02020603050405020304" pitchFamily="18" charset="0"/>
              </a:rPr>
              <a:t>(</a:t>
            </a:r>
            <a:r>
              <a:rPr lang="ru-RU" sz="1200" dirty="0">
                <a:ea typeface="Calibri" panose="020F0502020204030204" pitchFamily="34" charset="0"/>
                <a:cs typeface="Times New Roman" panose="02020603050405020304" pitchFamily="18" charset="0"/>
              </a:rPr>
              <a:t>в т. ч. АЛО</a:t>
            </a:r>
            <a:r>
              <a:rPr lang="ru-RU" sz="1200" dirty="0" smtClean="0">
                <a:ea typeface="Calibri" panose="020F0502020204030204" pitchFamily="34" charset="0"/>
                <a:cs typeface="Times New Roman" panose="02020603050405020304" pitchFamily="18" charset="0"/>
              </a:rPr>
              <a:t>);</a:t>
            </a:r>
            <a:endParaRPr lang="ru-RU"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ru-RU" sz="1200" dirty="0" smtClean="0">
                <a:ea typeface="Calibri" panose="020F0502020204030204" pitchFamily="34" charset="0"/>
                <a:cs typeface="Times New Roman" panose="02020603050405020304" pitchFamily="18" charset="0"/>
              </a:rPr>
              <a:t>стационарная мед</a:t>
            </a:r>
            <a:r>
              <a:rPr lang="ru-RU" sz="1200" dirty="0">
                <a:ea typeface="Calibri" panose="020F0502020204030204" pitchFamily="34" charset="0"/>
                <a:cs typeface="Times New Roman" panose="02020603050405020304" pitchFamily="18" charset="0"/>
              </a:rPr>
              <a:t>. помощь </a:t>
            </a:r>
            <a:r>
              <a:rPr lang="ru-RU" sz="1200" dirty="0" smtClean="0">
                <a:ea typeface="Calibri" panose="020F0502020204030204" pitchFamily="34" charset="0"/>
                <a:cs typeface="Times New Roman" panose="02020603050405020304" pitchFamily="18" charset="0"/>
              </a:rPr>
              <a:t>(</a:t>
            </a:r>
            <a:r>
              <a:rPr lang="ru-RU" sz="1200" dirty="0">
                <a:ea typeface="Calibri" panose="020F0502020204030204" pitchFamily="34" charset="0"/>
                <a:cs typeface="Times New Roman" panose="02020603050405020304" pitchFamily="18" charset="0"/>
              </a:rPr>
              <a:t>за исключением социально-значимых заболеваний</a:t>
            </a:r>
            <a:r>
              <a:rPr lang="ru-RU" sz="1200" dirty="0" smtClean="0">
                <a:ea typeface="Calibri" panose="020F0502020204030204" pitchFamily="34" charset="0"/>
                <a:cs typeface="Times New Roman" panose="02020603050405020304" pitchFamily="18" charset="0"/>
              </a:rPr>
              <a:t>);</a:t>
            </a:r>
            <a:endParaRPr lang="ru-RU"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ru-RU" sz="1200" dirty="0" err="1" smtClean="0">
                <a:ea typeface="Calibri" panose="020F0502020204030204" pitchFamily="34" charset="0"/>
                <a:cs typeface="Times New Roman" panose="02020603050405020304" pitchFamily="18" charset="0"/>
              </a:rPr>
              <a:t>стационарозамещающая</a:t>
            </a:r>
            <a:r>
              <a:rPr lang="ru-RU" sz="1200" dirty="0" smtClean="0">
                <a:ea typeface="Calibri" panose="020F0502020204030204" pitchFamily="34" charset="0"/>
                <a:cs typeface="Times New Roman" panose="02020603050405020304" pitchFamily="18" charset="0"/>
              </a:rPr>
              <a:t> помощь (</a:t>
            </a:r>
            <a:r>
              <a:rPr lang="ru-RU" sz="1200" dirty="0">
                <a:ea typeface="Calibri" panose="020F0502020204030204" pitchFamily="34" charset="0"/>
                <a:cs typeface="Times New Roman" panose="02020603050405020304" pitchFamily="18" charset="0"/>
              </a:rPr>
              <a:t>за исключением социально-значимых заболеваний</a:t>
            </a:r>
            <a:r>
              <a:rPr lang="ru-RU" sz="1200" dirty="0" smtClean="0">
                <a:ea typeface="Calibri" panose="020F0502020204030204" pitchFamily="34" charset="0"/>
                <a:cs typeface="Times New Roman" panose="02020603050405020304" pitchFamily="18" charset="0"/>
              </a:rPr>
              <a:t>);</a:t>
            </a:r>
            <a:endParaRPr lang="ru-RU"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ru-RU" sz="1200" dirty="0" smtClean="0">
                <a:ea typeface="Calibri" panose="020F0502020204030204" pitchFamily="34" charset="0"/>
                <a:cs typeface="Times New Roman" panose="02020603050405020304" pitchFamily="18" charset="0"/>
              </a:rPr>
              <a:t>восстановительное лечение </a:t>
            </a:r>
            <a:r>
              <a:rPr lang="ru-RU" sz="1200" dirty="0">
                <a:ea typeface="Calibri" panose="020F0502020204030204" pitchFamily="34" charset="0"/>
                <a:cs typeface="Times New Roman" panose="02020603050405020304" pitchFamily="18" charset="0"/>
              </a:rPr>
              <a:t>и мед. </a:t>
            </a:r>
            <a:r>
              <a:rPr lang="ru-RU" sz="1200" dirty="0" smtClean="0">
                <a:ea typeface="Calibri" panose="020F0502020204030204" pitchFamily="34" charset="0"/>
                <a:cs typeface="Times New Roman" panose="02020603050405020304" pitchFamily="18" charset="0"/>
              </a:rPr>
              <a:t>реабилитация;</a:t>
            </a:r>
            <a:endParaRPr lang="ru-RU"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ru-RU" sz="1200" dirty="0" smtClean="0">
                <a:ea typeface="Calibri" panose="020F0502020204030204" pitchFamily="34" charset="0"/>
                <a:cs typeface="Times New Roman" panose="02020603050405020304" pitchFamily="18" charset="0"/>
              </a:rPr>
              <a:t>паллиативная помощь </a:t>
            </a:r>
            <a:r>
              <a:rPr lang="ru-RU" sz="1200" dirty="0">
                <a:ea typeface="Calibri" panose="020F0502020204030204" pitchFamily="34" charset="0"/>
                <a:cs typeface="Times New Roman" panose="02020603050405020304" pitchFamily="18" charset="0"/>
              </a:rPr>
              <a:t>и сестринский </a:t>
            </a:r>
            <a:r>
              <a:rPr lang="ru-RU" sz="1200" dirty="0" smtClean="0">
                <a:ea typeface="Calibri" panose="020F0502020204030204" pitchFamily="34" charset="0"/>
                <a:cs typeface="Times New Roman" panose="02020603050405020304" pitchFamily="18" charset="0"/>
              </a:rPr>
              <a:t>уход;</a:t>
            </a:r>
            <a:endParaRPr lang="ru-RU"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ru-RU" sz="1200" dirty="0" smtClean="0">
                <a:ea typeface="Calibri" panose="020F0502020204030204" pitchFamily="34" charset="0"/>
                <a:cs typeface="Times New Roman" panose="02020603050405020304" pitchFamily="18" charset="0"/>
              </a:rPr>
              <a:t>высокотехнологичная помощь.</a:t>
            </a:r>
            <a:endParaRPr lang="ru-RU" sz="1200" dirty="0">
              <a:effectLst/>
              <a:ea typeface="Calibri" panose="020F0502020204030204" pitchFamily="34" charset="0"/>
              <a:cs typeface="Times New Roman" panose="02020603050405020304" pitchFamily="18" charset="0"/>
            </a:endParaRPr>
          </a:p>
        </p:txBody>
      </p:sp>
      <p:sp>
        <p:nvSpPr>
          <p:cNvPr id="14" name="TextBox 8"/>
          <p:cNvSpPr txBox="1">
            <a:spLocks noChangeArrowheads="1"/>
          </p:cNvSpPr>
          <p:nvPr/>
        </p:nvSpPr>
        <p:spPr bwMode="auto">
          <a:xfrm>
            <a:off x="500034" y="0"/>
            <a:ext cx="8229600" cy="437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marL="0" marR="0" lvl="0" indent="0" algn="r" defTabSz="914400" rtl="0" eaLnBrk="1" fontAlgn="auto" latinLnBrk="0" hangingPunct="1">
              <a:lnSpc>
                <a:spcPct val="80000"/>
              </a:lnSpc>
              <a:spcBef>
                <a:spcPct val="0"/>
              </a:spcBef>
              <a:spcAft>
                <a:spcPts val="0"/>
              </a:spcAft>
              <a:buClr>
                <a:srgbClr val="C00000"/>
              </a:buClr>
              <a:buSzTx/>
              <a:buFontTx/>
              <a:buNone/>
              <a:tabLst/>
              <a:defRPr/>
            </a:pPr>
            <a:r>
              <a:rPr kumimoji="0" lang="ru-RU" altLang="ru-RU" sz="1400" b="1" i="0" u="none" strike="noStrike" kern="1200" cap="none" spc="0" normalizeH="0" baseline="0" noProof="0" dirty="0" smtClean="0">
                <a:ln>
                  <a:noFill/>
                </a:ln>
                <a:solidFill>
                  <a:srgbClr val="C00000"/>
                </a:solidFill>
                <a:effectLst/>
                <a:uLnTx/>
                <a:uFillTx/>
                <a:latin typeface="Century Gothic" pitchFamily="34" charset="0"/>
                <a:ea typeface="+mj-ea"/>
                <a:cs typeface="+mj-cs"/>
              </a:rPr>
              <a:t/>
            </a:r>
            <a:br>
              <a:rPr kumimoji="0" lang="ru-RU" altLang="ru-RU" sz="1400" b="1" i="0" u="none" strike="noStrike" kern="1200" cap="none" spc="0" normalizeH="0" baseline="0" noProof="0" dirty="0" smtClean="0">
                <a:ln>
                  <a:noFill/>
                </a:ln>
                <a:solidFill>
                  <a:srgbClr val="C00000"/>
                </a:solidFill>
                <a:effectLst/>
                <a:uLnTx/>
                <a:uFillTx/>
                <a:latin typeface="Century Gothic" pitchFamily="34" charset="0"/>
                <a:ea typeface="+mj-ea"/>
                <a:cs typeface="+mj-cs"/>
              </a:rPr>
            </a:br>
            <a:endParaRPr kumimoji="0" lang="ru-RU" altLang="ru-RU" sz="1400" b="1" i="0" u="none" strike="noStrike" kern="1200" cap="none" spc="0" normalizeH="0" baseline="0" noProof="0" dirty="0">
              <a:ln>
                <a:noFill/>
              </a:ln>
              <a:solidFill>
                <a:srgbClr val="C00000"/>
              </a:solidFill>
              <a:effectLst/>
              <a:uLnTx/>
              <a:uFillTx/>
              <a:latin typeface="Century Gothic" pitchFamily="34" charset="0"/>
              <a:ea typeface="+mj-ea"/>
              <a:cs typeface="+mj-cs"/>
            </a:endParaRPr>
          </a:p>
        </p:txBody>
      </p:sp>
      <p:sp>
        <p:nvSpPr>
          <p:cNvPr id="16" name="Прямоугольник 15"/>
          <p:cNvSpPr/>
          <p:nvPr/>
        </p:nvSpPr>
        <p:spPr>
          <a:xfrm>
            <a:off x="500034" y="0"/>
            <a:ext cx="8643966" cy="571480"/>
          </a:xfrm>
          <a:prstGeom prst="rect">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Century Gothic" pitchFamily="34" charset="0"/>
              </a:rPr>
              <a:t>Что получает гражданин Республики Казахстан?</a:t>
            </a:r>
            <a:endParaRPr lang="ru-RU" sz="1600" b="1" dirty="0">
              <a:solidFill>
                <a:schemeClr val="tx1"/>
              </a:solidFill>
              <a:latin typeface="Century Gothic" pitchFamily="34" charset="0"/>
            </a:endParaRPr>
          </a:p>
        </p:txBody>
      </p:sp>
    </p:spTree>
    <p:extLst>
      <p:ext uri="{BB962C8B-B14F-4D97-AF65-F5344CB8AC3E}">
        <p14:creationId xmlns="" xmlns:p14="http://schemas.microsoft.com/office/powerpoint/2010/main" val="2065040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4754" t="21528" r="27398" b="14630"/>
          <a:stretch>
            <a:fillRect/>
          </a:stretch>
        </p:blipFill>
        <p:spPr bwMode="auto">
          <a:xfrm>
            <a:off x="214282" y="214290"/>
            <a:ext cx="8572560" cy="6419215"/>
          </a:xfrm>
          <a:prstGeom prst="rect">
            <a:avLst/>
          </a:prstGeom>
          <a:noFill/>
          <a:ln w="9525">
            <a:noFill/>
            <a:miter lim="800000"/>
            <a:headEnd/>
            <a:tailEnd/>
          </a:ln>
          <a:effectLst/>
        </p:spPr>
      </p:pic>
      <p:sp>
        <p:nvSpPr>
          <p:cNvPr id="4" name="Прямоугольник 3"/>
          <p:cNvSpPr/>
          <p:nvPr/>
        </p:nvSpPr>
        <p:spPr>
          <a:xfrm>
            <a:off x="7286676" y="214290"/>
            <a:ext cx="1500166"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2"/>
          <p:cNvGrpSpPr/>
          <p:nvPr/>
        </p:nvGrpSpPr>
        <p:grpSpPr>
          <a:xfrm>
            <a:off x="1" y="571480"/>
            <a:ext cx="9143998" cy="6286518"/>
            <a:chOff x="625589" y="3354583"/>
            <a:chExt cx="3105640" cy="1717099"/>
          </a:xfrm>
          <a:effectLst>
            <a:outerShdw blurRad="50800" dist="38100" dir="2700000" algn="tl" rotWithShape="0">
              <a:prstClr val="black">
                <a:alpha val="40000"/>
              </a:prstClr>
            </a:outerShdw>
          </a:effectLst>
        </p:grpSpPr>
        <p:sp>
          <p:nvSpPr>
            <p:cNvPr id="14" name="Скругленный прямоугольник 13"/>
            <p:cNvSpPr/>
            <p:nvPr/>
          </p:nvSpPr>
          <p:spPr>
            <a:xfrm>
              <a:off x="625589" y="3354584"/>
              <a:ext cx="3105640" cy="1717098"/>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buFont typeface="Arial" pitchFamily="34" charset="0"/>
                <a:buChar char="•"/>
                <a:defRPr/>
              </a:pPr>
              <a:r>
                <a:rPr lang="ru-RU" sz="1200" b="1" dirty="0">
                  <a:latin typeface="Times New Roman" pitchFamily="18" charset="0"/>
                  <a:cs typeface="Times New Roman" pitchFamily="18" charset="0"/>
                </a:rPr>
                <a:t>реализация государственной политики в области здравоохранения </a:t>
              </a:r>
              <a:r>
                <a:rPr lang="ru-RU" sz="1200" i="1" dirty="0">
                  <a:latin typeface="Times New Roman" pitchFamily="18" charset="0"/>
                  <a:cs typeface="Times New Roman" pitchFamily="18" charset="0"/>
                </a:rPr>
                <a:t>(пп.1)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осуществление </a:t>
              </a:r>
              <a:r>
                <a:rPr lang="ru-RU" sz="1200" b="1" dirty="0" err="1">
                  <a:latin typeface="Times New Roman" pitchFamily="18" charset="0"/>
                  <a:cs typeface="Times New Roman" pitchFamily="18" charset="0"/>
                </a:rPr>
                <a:t>гос</a:t>
              </a:r>
              <a:r>
                <a:rPr lang="ru-RU" sz="1200" b="1" dirty="0">
                  <a:latin typeface="Times New Roman" pitchFamily="18" charset="0"/>
                  <a:cs typeface="Times New Roman" pitchFamily="18" charset="0"/>
                </a:rPr>
                <a:t>. регулирования цен на лекарственные средства, изделия медицинского назначения и медицинские услуги </a:t>
              </a:r>
              <a:r>
                <a:rPr lang="ru-RU" sz="1200" i="1" dirty="0">
                  <a:latin typeface="Times New Roman" pitchFamily="18" charset="0"/>
                  <a:cs typeface="Times New Roman" pitchFamily="18" charset="0"/>
                </a:rPr>
                <a:t>(пп.20)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осуществление мероприятий по оснащению государственных организаций здравоохранения </a:t>
              </a:r>
              <a:r>
                <a:rPr lang="ru-RU" sz="1200" b="1" i="1" dirty="0">
                  <a:latin typeface="Times New Roman" pitchFamily="18" charset="0"/>
                  <a:cs typeface="Times New Roman" pitchFamily="18" charset="0"/>
                </a:rPr>
                <a:t>(</a:t>
              </a:r>
              <a:r>
                <a:rPr lang="ru-RU" sz="1200" i="1" dirty="0">
                  <a:latin typeface="Times New Roman" pitchFamily="18" charset="0"/>
                  <a:cs typeface="Times New Roman" pitchFamily="18" charset="0"/>
                </a:rPr>
                <a:t>пп.21)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выбор поставщиков услуг по оказанию ГОБМП по администрируемым бюджетным программам и возмещению их затрат </a:t>
              </a:r>
              <a:r>
                <a:rPr lang="ru-RU" sz="1200" i="1" dirty="0">
                  <a:latin typeface="Times New Roman" pitchFamily="18" charset="0"/>
                  <a:cs typeface="Times New Roman" pitchFamily="18" charset="0"/>
                </a:rPr>
                <a:t>(пп.22)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осуществление контроля за ходом и качеством исполнения обязательств по договорам, заключенным в рамках ГОБМП </a:t>
              </a:r>
              <a:r>
                <a:rPr lang="ru-RU" sz="1200" i="1" dirty="0">
                  <a:latin typeface="Times New Roman" pitchFamily="18" charset="0"/>
                  <a:cs typeface="Times New Roman" pitchFamily="18" charset="0"/>
                </a:rPr>
                <a:t>(пп.22-1)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организация проведения аккредитации субъектов здравоохранения ; </a:t>
              </a:r>
              <a:r>
                <a:rPr lang="ru-RU" sz="1200" i="1" dirty="0">
                  <a:latin typeface="Times New Roman" pitchFamily="18" charset="0"/>
                  <a:cs typeface="Times New Roman" pitchFamily="18" charset="0"/>
                </a:rPr>
                <a:t>(пп.25-2) ст. 7 Кодекса)</a:t>
              </a:r>
              <a:endParaRPr lang="ru-RU" sz="1200" b="1"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проведение мониторинга деятельности аккредитованных субъектов здравоохранения ; </a:t>
              </a:r>
              <a:r>
                <a:rPr lang="ru-RU" sz="1200" i="1" dirty="0">
                  <a:latin typeface="Times New Roman" pitchFamily="18" charset="0"/>
                  <a:cs typeface="Times New Roman" pitchFamily="18" charset="0"/>
                </a:rPr>
                <a:t>(пп.26) ст. 7 Кодекса)</a:t>
              </a:r>
              <a:endParaRPr lang="ru-RU" sz="1200" b="1"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определение степени удовлетворенности граждан уровнем и качеством оказываемой медицинской помощи </a:t>
              </a:r>
              <a:r>
                <a:rPr lang="ru-RU" sz="1200" i="1" dirty="0">
                  <a:latin typeface="Times New Roman" pitchFamily="18" charset="0"/>
                  <a:cs typeface="Times New Roman" pitchFamily="18" charset="0"/>
                </a:rPr>
                <a:t>(пп.40)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определению порядка разработки и утверждения Казахстанского национального лекарственного формуляра </a:t>
              </a:r>
              <a:r>
                <a:rPr lang="ru-RU" sz="1200" i="1" dirty="0">
                  <a:latin typeface="Times New Roman" pitchFamily="18" charset="0"/>
                  <a:cs typeface="Times New Roman" pitchFamily="18" charset="0"/>
                </a:rPr>
                <a:t>(пп.70)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утверждение квалификационных требований, предъявляемых к медицинской и фармацевтической деятельности </a:t>
              </a:r>
              <a:r>
                <a:rPr lang="ru-RU" sz="1200" i="1" dirty="0">
                  <a:latin typeface="Times New Roman" pitchFamily="18" charset="0"/>
                  <a:cs typeface="Times New Roman" pitchFamily="18" charset="0"/>
                </a:rPr>
                <a:t>(пп74)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определению порядка аккредитации в области здравоохранения </a:t>
              </a:r>
              <a:r>
                <a:rPr lang="ru-RU" sz="1200" i="1" dirty="0">
                  <a:latin typeface="Times New Roman" pitchFamily="18" charset="0"/>
                  <a:cs typeface="Times New Roman" pitchFamily="18" charset="0"/>
                </a:rPr>
                <a:t>(</a:t>
              </a:r>
              <a:r>
                <a:rPr lang="ru-RU" sz="1200" i="1" dirty="0" err="1">
                  <a:latin typeface="Times New Roman" pitchFamily="18" charset="0"/>
                  <a:cs typeface="Times New Roman" pitchFamily="18" charset="0"/>
                </a:rPr>
                <a:t>пп</a:t>
              </a:r>
              <a:r>
                <a:rPr lang="ru-RU" sz="1200" i="1" dirty="0">
                  <a:latin typeface="Times New Roman" pitchFamily="18" charset="0"/>
                  <a:cs typeface="Times New Roman" pitchFamily="18" charset="0"/>
                </a:rPr>
                <a:t>. 76)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определение порядка возмещения затрат организациям здравоохранения </a:t>
              </a:r>
              <a:r>
                <a:rPr lang="ru-RU" sz="1200" i="1" dirty="0">
                  <a:latin typeface="Times New Roman" pitchFamily="18" charset="0"/>
                  <a:cs typeface="Times New Roman" pitchFamily="18" charset="0"/>
                </a:rPr>
                <a:t>(пп.81) ст. 7 Кодекса)</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утверждение перечня СЗЗ, представляющих опасность для окружающих </a:t>
              </a:r>
              <a:r>
                <a:rPr lang="ru-RU" sz="1200" i="1" dirty="0">
                  <a:latin typeface="Times New Roman" pitchFamily="18" charset="0"/>
                  <a:cs typeface="Times New Roman" pitchFamily="18" charset="0"/>
                </a:rPr>
                <a:t>(пп.89) ст. 7 Кодекса)</a:t>
              </a:r>
            </a:p>
            <a:p>
              <a:pPr>
                <a:buFont typeface="Arial" pitchFamily="34" charset="0"/>
                <a:buChar char="•"/>
                <a:defRPr/>
              </a:pPr>
              <a:r>
                <a:rPr lang="ru-RU" sz="1200" b="1" dirty="0">
                  <a:latin typeface="Times New Roman" pitchFamily="18" charset="0"/>
                  <a:cs typeface="Times New Roman" pitchFamily="18" charset="0"/>
                </a:rPr>
                <a:t>утверждению порядка организации и проведения внутренней и внешней экспертиз качества медицинских услуг </a:t>
              </a:r>
              <a:r>
                <a:rPr lang="ru-RU" sz="1200" i="1" dirty="0">
                  <a:latin typeface="Times New Roman" pitchFamily="18" charset="0"/>
                  <a:cs typeface="Times New Roman" pitchFamily="18" charset="0"/>
                </a:rPr>
                <a:t>(пп.102) ст. 7 Кодекса)</a:t>
              </a:r>
            </a:p>
            <a:p>
              <a:pPr>
                <a:buFont typeface="Arial" pitchFamily="34" charset="0"/>
                <a:buChar char="•"/>
                <a:defRPr/>
              </a:pPr>
              <a:r>
                <a:rPr lang="ru-RU" sz="1200" b="1" dirty="0">
                  <a:latin typeface="Times New Roman" pitchFamily="18" charset="0"/>
                  <a:cs typeface="Times New Roman" pitchFamily="18" charset="0"/>
                </a:rPr>
                <a:t>разрабатывает и определяет порядок и сроки исчисления (удержания) и перечисления отчислений и (или) взносов </a:t>
              </a:r>
              <a:r>
                <a:rPr lang="ru-RU" sz="1200" i="1" dirty="0">
                  <a:latin typeface="Times New Roman" pitchFamily="18" charset="0"/>
                  <a:cs typeface="Times New Roman" pitchFamily="18" charset="0"/>
                </a:rPr>
                <a:t>(ст. 11 ЗРК об ОСМС)</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разрабатывает и утверждает методику формирования тарифов </a:t>
              </a:r>
              <a:r>
                <a:rPr lang="ru-RU" sz="1200" i="1" dirty="0">
                  <a:latin typeface="Times New Roman" pitchFamily="18" charset="0"/>
                  <a:cs typeface="Times New Roman" pitchFamily="18" charset="0"/>
                </a:rPr>
                <a:t>(ст. 11 ЗРК об ОСМС)</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разрабатывает размеры резервов фонда на покрытие непредвиденных расходов </a:t>
              </a:r>
              <a:r>
                <a:rPr lang="ru-RU" sz="1200" i="1" dirty="0">
                  <a:latin typeface="Times New Roman" pitchFamily="18" charset="0"/>
                  <a:cs typeface="Times New Roman" pitchFamily="18" charset="0"/>
                </a:rPr>
                <a:t>(ст. 11 ЗРК об ОСМС)</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разрабатывает ежегодно предложение об установлении предельной величины процентной ставки комиссионного вознаграждения от активов фонда </a:t>
              </a:r>
              <a:r>
                <a:rPr lang="ru-RU" sz="1200" i="1" dirty="0">
                  <a:latin typeface="Times New Roman" pitchFamily="18" charset="0"/>
                  <a:cs typeface="Times New Roman" pitchFamily="18" charset="0"/>
                </a:rPr>
                <a:t>(ст. 11 ЗРК об ОСМС</a:t>
              </a:r>
              <a:r>
                <a:rPr lang="ru-RU" sz="1200" i="1" dirty="0" smtClean="0">
                  <a:latin typeface="Times New Roman" pitchFamily="18" charset="0"/>
                  <a:cs typeface="Times New Roman" pitchFamily="18" charset="0"/>
                </a:rPr>
                <a:t>)</a:t>
              </a:r>
            </a:p>
            <a:p>
              <a:pPr>
                <a:buFont typeface="Arial" pitchFamily="34" charset="0"/>
                <a:buChar char="•"/>
                <a:defRPr/>
              </a:pPr>
              <a:r>
                <a:rPr lang="ru-RU" sz="1200" b="1" dirty="0">
                  <a:latin typeface="Times New Roman" pitchFamily="18" charset="0"/>
                  <a:cs typeface="Times New Roman" pitchFamily="18" charset="0"/>
                </a:rPr>
                <a:t>разрабатывает порядок формирования и использования резерва фонда на покрытие непредвиденных </a:t>
              </a:r>
              <a:r>
                <a:rPr lang="ru-RU" sz="1200" b="1" dirty="0" smtClean="0">
                  <a:latin typeface="Times New Roman" pitchFamily="18" charset="0"/>
                  <a:cs typeface="Times New Roman" pitchFamily="18" charset="0"/>
                </a:rPr>
                <a:t>расходов </a:t>
              </a:r>
              <a:r>
                <a:rPr lang="ru-RU" sz="1200" i="1" dirty="0" smtClean="0">
                  <a:latin typeface="Times New Roman" pitchFamily="18" charset="0"/>
                  <a:cs typeface="Times New Roman" pitchFamily="18" charset="0"/>
                </a:rPr>
                <a:t>(ст. 11 ЗРК об ОСМС)</a:t>
              </a:r>
              <a:endParaRPr lang="ru-RU" sz="1200" i="1"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разрабатывает перечень финансовых инструментов для инвестирования активов фонда </a:t>
              </a:r>
              <a:r>
                <a:rPr lang="ru-RU" sz="1200" i="1" dirty="0">
                  <a:latin typeface="Times New Roman" pitchFamily="18" charset="0"/>
                  <a:cs typeface="Times New Roman" pitchFamily="18" charset="0"/>
                </a:rPr>
                <a:t>(ст. 11 ЗРК об ОСМС)</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осуществляет внутренний контроль деятельности фонда </a:t>
              </a:r>
              <a:r>
                <a:rPr lang="ru-RU" sz="1200" i="1" dirty="0">
                  <a:latin typeface="Times New Roman" pitchFamily="18" charset="0"/>
                  <a:cs typeface="Times New Roman" pitchFamily="18" charset="0"/>
                </a:rPr>
                <a:t>(ст. 11 ЗРК об ОСМС)</a:t>
              </a:r>
              <a:endParaRPr lang="ru-RU" sz="1200" dirty="0">
                <a:latin typeface="Times New Roman" pitchFamily="18" charset="0"/>
                <a:cs typeface="Times New Roman" pitchFamily="18" charset="0"/>
              </a:endParaRPr>
            </a:p>
            <a:p>
              <a:pPr>
                <a:buFont typeface="Arial" pitchFamily="34" charset="0"/>
                <a:buChar char="•"/>
                <a:defRPr/>
              </a:pPr>
              <a:r>
                <a:rPr lang="ru-RU" sz="1200" b="1" dirty="0">
                  <a:latin typeface="Times New Roman" pitchFamily="18" charset="0"/>
                  <a:cs typeface="Times New Roman" pitchFamily="18" charset="0"/>
                </a:rPr>
                <a:t>осуществляет проверку деятельности Государственной корпорации в пределах компетенции </a:t>
              </a:r>
              <a:r>
                <a:rPr lang="ru-RU" sz="1200" i="1" dirty="0">
                  <a:latin typeface="Times New Roman" pitchFamily="18" charset="0"/>
                  <a:cs typeface="Times New Roman" pitchFamily="18" charset="0"/>
                </a:rPr>
                <a:t>(ст. 11 ЗРК об ОСМС</a:t>
              </a:r>
              <a:r>
                <a:rPr lang="ru-RU" sz="1200" i="1" dirty="0" smtClean="0">
                  <a:latin typeface="Times New Roman" pitchFamily="18" charset="0"/>
                  <a:cs typeface="Times New Roman" pitchFamily="18" charset="0"/>
                </a:rPr>
                <a:t>)</a:t>
              </a:r>
            </a:p>
            <a:p>
              <a:pPr>
                <a:buFont typeface="Arial" pitchFamily="34" charset="0"/>
                <a:buChar char="•"/>
                <a:defRPr/>
              </a:pPr>
              <a:endParaRPr lang="ru-RU" sz="1404" dirty="0">
                <a:latin typeface="Arial Narrow" pitchFamily="34" charset="0"/>
              </a:endParaRPr>
            </a:p>
            <a:p>
              <a:pPr>
                <a:buFont typeface="Arial" pitchFamily="34" charset="0"/>
                <a:buChar char="•"/>
                <a:defRPr/>
              </a:pPr>
              <a:endParaRPr lang="ru-RU" sz="1604" b="1" dirty="0">
                <a:latin typeface="Arial Narrow" pitchFamily="34" charset="0"/>
              </a:endParaRPr>
            </a:p>
          </p:txBody>
        </p:sp>
        <p:sp>
          <p:nvSpPr>
            <p:cNvPr id="15" name="Скругленный прямоугольник 4"/>
            <p:cNvSpPr/>
            <p:nvPr/>
          </p:nvSpPr>
          <p:spPr>
            <a:xfrm>
              <a:off x="937500" y="3354583"/>
              <a:ext cx="2485960" cy="15846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162346" indent="-162346">
                <a:buFontTx/>
                <a:buChar char="-"/>
                <a:defRPr/>
              </a:pPr>
              <a:endParaRPr lang="ru-RU" sz="802" b="1" dirty="0">
                <a:solidFill>
                  <a:schemeClr val="tx2">
                    <a:lumMod val="75000"/>
                  </a:schemeClr>
                </a:solidFill>
                <a:latin typeface="Arial Narrow" pitchFamily="34" charset="0"/>
                <a:ea typeface="Verdana" panose="020B0604030504040204" pitchFamily="34" charset="0"/>
                <a:cs typeface="Verdana" panose="020B0604030504040204" pitchFamily="34" charset="0"/>
              </a:endParaRPr>
            </a:p>
          </p:txBody>
        </p:sp>
      </p:grpSp>
      <p:grpSp>
        <p:nvGrpSpPr>
          <p:cNvPr id="3" name="Группа 3"/>
          <p:cNvGrpSpPr/>
          <p:nvPr/>
        </p:nvGrpSpPr>
        <p:grpSpPr>
          <a:xfrm>
            <a:off x="1714480" y="142852"/>
            <a:ext cx="5800576" cy="419779"/>
            <a:chOff x="1087926" y="357192"/>
            <a:chExt cx="6319868" cy="419779"/>
          </a:xfrm>
          <a:effectLst>
            <a:outerShdw blurRad="50800" dist="38100" dir="2700000" algn="tl" rotWithShape="0">
              <a:prstClr val="black">
                <a:alpha val="40000"/>
              </a:prstClr>
            </a:outerShdw>
          </a:effectLst>
        </p:grpSpPr>
        <p:sp>
          <p:nvSpPr>
            <p:cNvPr id="5" name="Скругленный прямоугольник 4"/>
            <p:cNvSpPr/>
            <p:nvPr/>
          </p:nvSpPr>
          <p:spPr>
            <a:xfrm>
              <a:off x="1087926" y="357192"/>
              <a:ext cx="6277080" cy="419779"/>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Скругленный прямоугольник 4"/>
            <p:cNvSpPr/>
            <p:nvPr/>
          </p:nvSpPr>
          <p:spPr>
            <a:xfrm>
              <a:off x="1155304" y="369488"/>
              <a:ext cx="6252490" cy="3951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76395" tIns="76395" rIns="76395" bIns="76395" spcCol="1270" anchor="ctr"/>
            <a:lstStyle/>
            <a:p>
              <a:pPr algn="ctr" defTabSz="891311">
                <a:lnSpc>
                  <a:spcPct val="90000"/>
                </a:lnSpc>
                <a:spcAft>
                  <a:spcPct val="35000"/>
                </a:spcAft>
                <a:defRPr/>
              </a:pPr>
              <a:r>
                <a:rPr lang="ru-RU" sz="2005" b="1" dirty="0">
                  <a:solidFill>
                    <a:srgbClr val="FF0000"/>
                  </a:solidFill>
                </a:rPr>
                <a:t>Компетенция уполномоченного органа</a:t>
              </a:r>
            </a:p>
          </p:txBody>
        </p:sp>
      </p:grpSp>
      <p:sp>
        <p:nvSpPr>
          <p:cNvPr id="24" name="Скругленный прямоугольник 4"/>
          <p:cNvSpPr/>
          <p:nvPr/>
        </p:nvSpPr>
        <p:spPr>
          <a:xfrm>
            <a:off x="837010" y="6021389"/>
            <a:ext cx="3506390" cy="6064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343792" indent="-343792">
              <a:buFontTx/>
              <a:buChar char="-"/>
              <a:defRPr/>
            </a:pPr>
            <a:endParaRPr lang="ru-RU" sz="702"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8" name="Прямая соединительная линия 27"/>
          <p:cNvCxnSpPr/>
          <p:nvPr/>
        </p:nvCxnSpPr>
        <p:spPr>
          <a:xfrm rot="5400000">
            <a:off x="4429844" y="570760"/>
            <a:ext cx="142878" cy="1442"/>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3743101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2"/>
          <p:cNvGrpSpPr/>
          <p:nvPr/>
        </p:nvGrpSpPr>
        <p:grpSpPr>
          <a:xfrm>
            <a:off x="357158" y="1721741"/>
            <a:ext cx="4283817" cy="3927492"/>
            <a:chOff x="753086" y="3319449"/>
            <a:chExt cx="2731654" cy="1639571"/>
          </a:xfrm>
          <a:effectLst>
            <a:outerShdw blurRad="50800" dist="38100" dir="2700000" algn="tl" rotWithShape="0">
              <a:prstClr val="black">
                <a:alpha val="40000"/>
              </a:prstClr>
            </a:outerShdw>
          </a:effectLst>
        </p:grpSpPr>
        <p:sp>
          <p:nvSpPr>
            <p:cNvPr id="14" name="Скругленный прямоугольник 13"/>
            <p:cNvSpPr/>
            <p:nvPr/>
          </p:nvSpPr>
          <p:spPr>
            <a:xfrm>
              <a:off x="753086" y="3319449"/>
              <a:ext cx="2731654" cy="1639571"/>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Скругленный прямоугольник 4"/>
            <p:cNvSpPr/>
            <p:nvPr/>
          </p:nvSpPr>
          <p:spPr>
            <a:xfrm>
              <a:off x="950759" y="3344492"/>
              <a:ext cx="2485960" cy="1584629"/>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099" tIns="19099" rIns="19099" bIns="19099" spcCol="1270" anchor="ctr"/>
            <a:lstStyle/>
            <a:p>
              <a:pPr marL="162346" indent="-162346">
                <a:buFontTx/>
                <a:buChar char="-"/>
                <a:defRPr/>
              </a:pPr>
              <a:r>
                <a:rPr lang="ru-RU" sz="9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реализуют государственную политику в области здравоохранения </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10 Кодекса)</a:t>
              </a: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осуществляют</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мониторинг и контроль </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за деятельностью субъектов здравоохранения (ст. 10 Кодекса)</a:t>
              </a: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осуществляют функции </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администраторов бюджетных программ </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10 Кодекса)</a:t>
              </a: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участвуют в процедуре </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выбора поставщика медицинских и фармацевтических услуг</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sz="900" i="1" dirty="0" err="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10 Кодекса)</a:t>
              </a: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организуют закуп </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изделий мед назначения и мед техники, немедицинского оборудования, санитарного транспорта, услуг на проведение капитального ремонта</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(ст. 10 Кодекса)</a:t>
              </a: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Организуют </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кадровое обеспечение </a:t>
              </a:r>
              <a:r>
                <a:rPr lang="ru-RU" sz="900" i="1" dirty="0" err="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гос</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организаций здравоохранения (ст. 10 Кодекса)</a:t>
              </a:r>
            </a:p>
            <a:p>
              <a:pPr marL="162346" indent="-162346">
                <a:buFontTx/>
                <a:buChar char="-"/>
                <a:defRPr/>
              </a:pPr>
              <a:r>
                <a:rPr lang="ru-RU" sz="9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Обеспечивают оказание медицинской помощи </a:t>
              </a: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в регионе и обеспечение </a:t>
              </a:r>
              <a:r>
                <a:rPr lang="ru-RU" sz="9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сети организаций здравоохранения </a:t>
              </a: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10 Кодекса)</a:t>
              </a:r>
              <a:endPar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62346" indent="-162346">
                <a:buFontTx/>
                <a:buChar char="-"/>
                <a:defRPr/>
              </a:pP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обеспечивает </a:t>
              </a:r>
              <a:r>
                <a:rPr lang="ru-RU" sz="9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доступность всем гражданам услуг ПМСП </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10 Кодекса)</a:t>
              </a: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Обеспечивают</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реализацию прав граждан на медицинскую помощь </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в рамках ОСМС (ст. 12 Закона РК «Об ОСМС»)</a:t>
              </a:r>
              <a:endPar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62346" indent="-162346">
                <a:buFontTx/>
                <a:buChar char="-"/>
                <a:defRPr/>
              </a:pP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обеспечивают </a:t>
              </a:r>
              <a:r>
                <a:rPr lang="ru-RU" sz="9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планирование медицинской помощи </a:t>
              </a:r>
              <a:r>
                <a:rPr lang="ru-RU" sz="9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12 Закона РК «Об ОСМС»)</a:t>
              </a:r>
            </a:p>
            <a:p>
              <a:pPr marL="162346" indent="-162346">
                <a:buFontTx/>
                <a:buChar char="-"/>
                <a:defRPr/>
              </a:pP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совместно с </a:t>
              </a:r>
              <a:r>
                <a:rPr lang="ru-RU" sz="900" dirty="0" err="1">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акиматами</a:t>
              </a: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ТД </a:t>
              </a:r>
              <a:r>
                <a:rPr lang="ru-RU" sz="9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КООЗ и ТД КФ </a:t>
              </a: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осуществляет </a:t>
              </a:r>
              <a:r>
                <a:rPr lang="ru-RU" sz="9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лицензирование </a:t>
              </a:r>
              <a:r>
                <a:rPr lang="ru-RU" sz="9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медицинской и фармацевтической деятельности </a:t>
              </a:r>
            </a:p>
          </p:txBody>
        </p:sp>
      </p:grpSp>
      <p:cxnSp>
        <p:nvCxnSpPr>
          <p:cNvPr id="40" name="Прямая соединительная линия 39"/>
          <p:cNvCxnSpPr/>
          <p:nvPr/>
        </p:nvCxnSpPr>
        <p:spPr>
          <a:xfrm rot="5400000">
            <a:off x="6201371" y="1637705"/>
            <a:ext cx="285750"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rot="5400000">
            <a:off x="2584252" y="1601987"/>
            <a:ext cx="214313"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5400000">
            <a:off x="6201966" y="922338"/>
            <a:ext cx="28575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Группа 3"/>
          <p:cNvGrpSpPr/>
          <p:nvPr/>
        </p:nvGrpSpPr>
        <p:grpSpPr>
          <a:xfrm>
            <a:off x="1765037" y="0"/>
            <a:ext cx="5761304" cy="571480"/>
            <a:chOff x="1143009" y="214340"/>
            <a:chExt cx="6277080" cy="571480"/>
          </a:xfrm>
          <a:effectLst>
            <a:outerShdw blurRad="50800" dist="38100" dir="2700000" algn="tl" rotWithShape="0">
              <a:prstClr val="black">
                <a:alpha val="40000"/>
              </a:prstClr>
            </a:outerShdw>
          </a:effectLst>
        </p:grpSpPr>
        <p:sp>
          <p:nvSpPr>
            <p:cNvPr id="5" name="Скругленный прямоугольник 4"/>
            <p:cNvSpPr/>
            <p:nvPr/>
          </p:nvSpPr>
          <p:spPr>
            <a:xfrm>
              <a:off x="1143009" y="214341"/>
              <a:ext cx="6277080" cy="562632"/>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Скругленный прямоугольник 4"/>
            <p:cNvSpPr/>
            <p:nvPr/>
          </p:nvSpPr>
          <p:spPr>
            <a:xfrm>
              <a:off x="1155304" y="214340"/>
              <a:ext cx="6252491" cy="57148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76395" tIns="76395" rIns="76395" bIns="76395" spcCol="1270" anchor="ctr"/>
            <a:lstStyle/>
            <a:p>
              <a:pPr algn="ctr" defTabSz="891311">
                <a:lnSpc>
                  <a:spcPct val="90000"/>
                </a:lnSpc>
                <a:spcAft>
                  <a:spcPct val="35000"/>
                </a:spcAft>
                <a:defRPr/>
              </a:pPr>
              <a:r>
                <a:rPr lang="ru-RU" sz="2005" b="1" dirty="0">
                  <a:solidFill>
                    <a:srgbClr val="FF0000"/>
                  </a:solidFill>
                </a:rPr>
                <a:t>Компетенция местных исполнительных органов</a:t>
              </a:r>
            </a:p>
          </p:txBody>
        </p:sp>
      </p:grpSp>
      <p:grpSp>
        <p:nvGrpSpPr>
          <p:cNvPr id="4" name="Группа 6"/>
          <p:cNvGrpSpPr/>
          <p:nvPr/>
        </p:nvGrpSpPr>
        <p:grpSpPr>
          <a:xfrm>
            <a:off x="357158" y="993908"/>
            <a:ext cx="4071965" cy="565851"/>
            <a:chOff x="292817" y="1679631"/>
            <a:chExt cx="4046569" cy="797323"/>
          </a:xfrm>
          <a:effectLst>
            <a:outerShdw blurRad="50800" dist="38100" dir="2700000" algn="tl" rotWithShape="0">
              <a:prstClr val="black">
                <a:alpha val="40000"/>
              </a:prstClr>
            </a:outerShdw>
          </a:effectLst>
        </p:grpSpPr>
        <p:sp>
          <p:nvSpPr>
            <p:cNvPr id="11" name="Скругленный прямоугольник 10"/>
            <p:cNvSpPr/>
            <p:nvPr/>
          </p:nvSpPr>
          <p:spPr>
            <a:xfrm>
              <a:off x="292817" y="1679631"/>
              <a:ext cx="3801843" cy="797323"/>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Скругленный прямоугольник 4"/>
            <p:cNvSpPr/>
            <p:nvPr/>
          </p:nvSpPr>
          <p:spPr>
            <a:xfrm>
              <a:off x="316168" y="1702985"/>
              <a:ext cx="4023218" cy="77396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837" tIns="45837" rIns="45837" bIns="45837" spcCol="1270" anchor="ctr"/>
            <a:lstStyle/>
            <a:p>
              <a:pPr algn="ctr" defTabSz="534787">
                <a:lnSpc>
                  <a:spcPct val="90000"/>
                </a:lnSpc>
                <a:spcAft>
                  <a:spcPct val="35000"/>
                </a:spcAft>
                <a:defRPr/>
              </a:pPr>
              <a:r>
                <a:rPr lang="ru-RU" sz="1604" b="1" dirty="0">
                  <a:solidFill>
                    <a:schemeClr val="tx2">
                      <a:lumMod val="75000"/>
                    </a:schemeClr>
                  </a:solidFill>
                </a:rPr>
                <a:t>Местные органы государственного</a:t>
              </a:r>
              <a:br>
                <a:rPr lang="ru-RU" sz="1604" b="1" dirty="0">
                  <a:solidFill>
                    <a:schemeClr val="tx2">
                      <a:lumMod val="75000"/>
                    </a:schemeClr>
                  </a:solidFill>
                </a:rPr>
              </a:br>
              <a:r>
                <a:rPr lang="ru-RU" sz="1604" b="1" dirty="0">
                  <a:solidFill>
                    <a:schemeClr val="tx2">
                      <a:lumMod val="75000"/>
                    </a:schemeClr>
                  </a:solidFill>
                </a:rPr>
                <a:t>управления здравоохранением</a:t>
              </a:r>
              <a:endParaRPr lang="ru-RU" sz="1604" dirty="0">
                <a:solidFill>
                  <a:schemeClr val="tx2">
                    <a:lumMod val="75000"/>
                  </a:schemeClr>
                </a:solidFill>
              </a:endParaRPr>
            </a:p>
          </p:txBody>
        </p:sp>
      </p:grpSp>
      <p:grpSp>
        <p:nvGrpSpPr>
          <p:cNvPr id="7" name="Группа 7"/>
          <p:cNvGrpSpPr/>
          <p:nvPr/>
        </p:nvGrpSpPr>
        <p:grpSpPr>
          <a:xfrm>
            <a:off x="4786862" y="997008"/>
            <a:ext cx="3545208" cy="571504"/>
            <a:chOff x="4668439" y="1679631"/>
            <a:chExt cx="3755315" cy="797323"/>
          </a:xfrm>
          <a:effectLst>
            <a:outerShdw blurRad="50800" dist="38100" dir="2700000" algn="tl" rotWithShape="0">
              <a:prstClr val="black">
                <a:alpha val="40000"/>
              </a:prstClr>
            </a:outerShdw>
          </a:effectLst>
        </p:grpSpPr>
        <p:sp>
          <p:nvSpPr>
            <p:cNvPr id="9" name="Скругленный прямоугольник 8"/>
            <p:cNvSpPr/>
            <p:nvPr/>
          </p:nvSpPr>
          <p:spPr>
            <a:xfrm>
              <a:off x="4668439" y="1679631"/>
              <a:ext cx="3755315" cy="797323"/>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Скругленный прямоугольник 6"/>
            <p:cNvSpPr/>
            <p:nvPr/>
          </p:nvSpPr>
          <p:spPr>
            <a:xfrm>
              <a:off x="4691792" y="1702984"/>
              <a:ext cx="3708609" cy="75061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837" tIns="45837" rIns="45837" bIns="45837" spcCol="1270" anchor="ctr"/>
            <a:lstStyle/>
            <a:p>
              <a:pPr algn="ctr" defTabSz="534787">
                <a:lnSpc>
                  <a:spcPct val="90000"/>
                </a:lnSpc>
                <a:spcAft>
                  <a:spcPct val="35000"/>
                </a:spcAft>
                <a:defRPr/>
              </a:pPr>
              <a:r>
                <a:rPr lang="ru-RU" sz="2005" b="1" dirty="0">
                  <a:solidFill>
                    <a:schemeClr val="tx2">
                      <a:lumMod val="75000"/>
                    </a:schemeClr>
                  </a:solidFill>
                </a:rPr>
                <a:t>Компетенция </a:t>
              </a:r>
              <a:r>
                <a:rPr lang="ru-RU" sz="2005" b="1" dirty="0" err="1">
                  <a:solidFill>
                    <a:schemeClr val="tx2">
                      <a:lumMod val="75000"/>
                    </a:schemeClr>
                  </a:solidFill>
                </a:rPr>
                <a:t>акимата</a:t>
              </a:r>
              <a:endParaRPr lang="ru-RU" sz="2005" b="1" dirty="0">
                <a:solidFill>
                  <a:schemeClr val="tx2">
                    <a:lumMod val="75000"/>
                  </a:schemeClr>
                </a:solidFill>
              </a:endParaRPr>
            </a:p>
          </p:txBody>
        </p:sp>
      </p:grpSp>
      <p:grpSp>
        <p:nvGrpSpPr>
          <p:cNvPr id="8" name="Группа 15"/>
          <p:cNvGrpSpPr/>
          <p:nvPr/>
        </p:nvGrpSpPr>
        <p:grpSpPr>
          <a:xfrm>
            <a:off x="4768704" y="1721742"/>
            <a:ext cx="4089576" cy="3929132"/>
            <a:chOff x="902738" y="3227887"/>
            <a:chExt cx="2675475" cy="1639571"/>
          </a:xfrm>
          <a:effectLst>
            <a:outerShdw blurRad="50800" dist="38100" dir="2700000" algn="tl" rotWithShape="0">
              <a:prstClr val="black">
                <a:alpha val="40000"/>
              </a:prstClr>
            </a:outerShdw>
          </a:effectLst>
        </p:grpSpPr>
        <p:sp>
          <p:nvSpPr>
            <p:cNvPr id="17" name="Скругленный прямоугольник 16"/>
            <p:cNvSpPr/>
            <p:nvPr/>
          </p:nvSpPr>
          <p:spPr>
            <a:xfrm>
              <a:off x="902738" y="3227887"/>
              <a:ext cx="2675475" cy="1639571"/>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343792" indent="-162346">
                <a:buFontTx/>
                <a:buChar char="-"/>
                <a:defRPr/>
              </a:pPr>
              <a:r>
                <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обеспечивает реализацию гражданами права на ГОБМП</a:t>
              </a:r>
            </a:p>
            <a:p>
              <a:pPr marL="343792" indent="-162346">
                <a:buFontTx/>
                <a:buChar char="-"/>
                <a:defRPr/>
              </a:pPr>
              <a:endPar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3792" indent="-162346">
                <a:buFontTx/>
                <a:buChar char="-"/>
                <a:defRPr/>
              </a:pPr>
              <a:r>
                <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обеспечивает мероприятия в области здравоохранения, </a:t>
              </a:r>
              <a:r>
                <a:rPr lang="ru-RU" sz="1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за исключением направлений, финансируемых из республиканского бюджета</a:t>
              </a:r>
            </a:p>
            <a:p>
              <a:pPr marL="343792" indent="-162346">
                <a:buFontTx/>
                <a:buChar char="-"/>
                <a:defRPr/>
              </a:pPr>
              <a:endPar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3792" indent="-162346">
                <a:buFontTx/>
                <a:buChar char="-"/>
                <a:defRPr/>
              </a:pPr>
              <a:r>
                <a:rPr lang="ru-RU" sz="1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осуществляет контроль </a:t>
              </a:r>
              <a:r>
                <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за кадровым обеспечением </a:t>
              </a:r>
              <a:r>
                <a:rPr lang="ru-RU" sz="1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организаций здравоохранения</a:t>
              </a:r>
            </a:p>
            <a:p>
              <a:pPr marL="343792" indent="-162346">
                <a:buFontTx/>
                <a:buChar char="-"/>
                <a:defRPr/>
              </a:pPr>
              <a:endPar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3792" indent="-162346">
                <a:buFontTx/>
                <a:buChar char="-"/>
                <a:defRPr/>
              </a:pPr>
              <a:r>
                <a:rPr lang="ru-RU" sz="1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создает</a:t>
              </a:r>
              <a:r>
                <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государственные учреждения и предприятия</a:t>
              </a:r>
            </a:p>
            <a:p>
              <a:pPr marL="343792" indent="-162346">
                <a:buFontTx/>
                <a:buChar char="-"/>
                <a:defRPr/>
              </a:pPr>
              <a:endPar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3792" indent="-162346">
                <a:buFontTx/>
                <a:buChar char="-"/>
                <a:defRPr/>
              </a:pPr>
              <a:r>
                <a:rPr lang="ru-RU" sz="1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совместно с ТД </a:t>
              </a:r>
              <a:r>
                <a:rPr lang="ru-RU" sz="10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КООЗ </a:t>
              </a:r>
              <a:r>
                <a:rPr lang="ru-RU" sz="1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УЗ осуществляет</a:t>
              </a:r>
              <a:r>
                <a:rPr lang="ru-RU" sz="1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лицензирование, разрешительные </a:t>
              </a:r>
              <a:r>
                <a:rPr lang="ru-RU" sz="1103"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процедуры, прием уведомлений</a:t>
              </a:r>
            </a:p>
          </p:txBody>
        </p:sp>
        <p:sp>
          <p:nvSpPr>
            <p:cNvPr id="18" name="Скругленный прямоугольник 4"/>
            <p:cNvSpPr/>
            <p:nvPr/>
          </p:nvSpPr>
          <p:spPr>
            <a:xfrm>
              <a:off x="950759" y="3275908"/>
              <a:ext cx="2485960" cy="15435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algn="ctr" defTabSz="222828">
                <a:lnSpc>
                  <a:spcPct val="90000"/>
                </a:lnSpc>
                <a:spcAft>
                  <a:spcPct val="35000"/>
                </a:spcAft>
                <a:defRPr/>
              </a:pPr>
              <a:r>
                <a:rPr lang="ru-RU" sz="802" dirty="0">
                  <a:solidFill>
                    <a:schemeClr val="tx2">
                      <a:lumMod val="75000"/>
                    </a:schemeClr>
                  </a:solidFill>
                </a:rPr>
                <a:t>.</a:t>
              </a:r>
            </a:p>
          </p:txBody>
        </p:sp>
      </p:grpSp>
      <p:sp>
        <p:nvSpPr>
          <p:cNvPr id="24" name="Скругленный прямоугольник 4"/>
          <p:cNvSpPr/>
          <p:nvPr/>
        </p:nvSpPr>
        <p:spPr>
          <a:xfrm>
            <a:off x="837010" y="6021389"/>
            <a:ext cx="3506390" cy="6064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343792" indent="-343792">
              <a:buFontTx/>
              <a:buChar char="-"/>
              <a:defRPr/>
            </a:pPr>
            <a:endParaRPr lang="ru-RU" sz="702"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3" name="Группа 28"/>
          <p:cNvGrpSpPr/>
          <p:nvPr/>
        </p:nvGrpSpPr>
        <p:grpSpPr>
          <a:xfrm>
            <a:off x="5109153" y="4739095"/>
            <a:ext cx="3014360" cy="833043"/>
            <a:chOff x="902738" y="3275908"/>
            <a:chExt cx="2582002" cy="1911428"/>
          </a:xfrm>
          <a:effectLst>
            <a:outerShdw blurRad="50800" dist="38100" dir="2700000" algn="tl" rotWithShape="0">
              <a:prstClr val="black">
                <a:alpha val="40000"/>
              </a:prstClr>
            </a:outerShdw>
          </a:effectLst>
        </p:grpSpPr>
        <p:sp>
          <p:nvSpPr>
            <p:cNvPr id="30" name="Скругленный прямоугольник 29"/>
            <p:cNvSpPr/>
            <p:nvPr/>
          </p:nvSpPr>
          <p:spPr>
            <a:xfrm>
              <a:off x="902738" y="3384270"/>
              <a:ext cx="2582002" cy="1803066"/>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defRPr/>
              </a:pPr>
              <a:r>
                <a:rPr lang="ru-RU" sz="1404" b="1" dirty="0">
                  <a:solidFill>
                    <a:schemeClr val="tx2">
                      <a:lumMod val="75000"/>
                    </a:schemeClr>
                  </a:solidFill>
                </a:rPr>
                <a:t>Ст. 27 Закона РК «О местном государственном управлении и самоуправлении в РК»</a:t>
              </a:r>
              <a:endParaRPr lang="ru-RU" sz="1404" dirty="0">
                <a:solidFill>
                  <a:schemeClr val="tx2">
                    <a:lumMod val="75000"/>
                  </a:schemeClr>
                </a:solidFill>
              </a:endParaRPr>
            </a:p>
          </p:txBody>
        </p:sp>
        <p:sp>
          <p:nvSpPr>
            <p:cNvPr id="31" name="Скругленный прямоугольник 4"/>
            <p:cNvSpPr/>
            <p:nvPr/>
          </p:nvSpPr>
          <p:spPr>
            <a:xfrm>
              <a:off x="950759" y="3275908"/>
              <a:ext cx="2485960" cy="15435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343792" indent="-343792">
                <a:buFontTx/>
                <a:buChar char="-"/>
                <a:defRPr/>
              </a:pPr>
              <a:endParaRPr lang="ru-RU" sz="702"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28" name="Прямая соединительная линия 27"/>
          <p:cNvCxnSpPr/>
          <p:nvPr/>
        </p:nvCxnSpPr>
        <p:spPr>
          <a:xfrm rot="5400000">
            <a:off x="4410670" y="671712"/>
            <a:ext cx="214313"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18423" y="779464"/>
            <a:ext cx="1826419" cy="1587"/>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2692004" y="779464"/>
            <a:ext cx="1826419" cy="1587"/>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5400000">
            <a:off x="2583458" y="886818"/>
            <a:ext cx="215900"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Стрелка вниз 32"/>
          <p:cNvSpPr/>
          <p:nvPr/>
        </p:nvSpPr>
        <p:spPr>
          <a:xfrm>
            <a:off x="3927873" y="5649913"/>
            <a:ext cx="1288256" cy="28575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6" name="Группа 28"/>
          <p:cNvGrpSpPr/>
          <p:nvPr/>
        </p:nvGrpSpPr>
        <p:grpSpPr>
          <a:xfrm>
            <a:off x="704501" y="6008975"/>
            <a:ext cx="7520138" cy="642942"/>
            <a:chOff x="902738" y="3227887"/>
            <a:chExt cx="2582002" cy="1639571"/>
          </a:xfrm>
          <a:effectLst>
            <a:outerShdw blurRad="50800" dist="38100" dir="2700000" algn="tl" rotWithShape="0">
              <a:prstClr val="black">
                <a:alpha val="40000"/>
              </a:prstClr>
            </a:outerShdw>
          </a:effectLst>
        </p:grpSpPr>
        <p:sp>
          <p:nvSpPr>
            <p:cNvPr id="36" name="Скругленный прямоугольник 35"/>
            <p:cNvSpPr/>
            <p:nvPr/>
          </p:nvSpPr>
          <p:spPr>
            <a:xfrm>
              <a:off x="902738" y="3227887"/>
              <a:ext cx="2582002" cy="1639571"/>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defRPr/>
              </a:pPr>
              <a:endParaRPr lang="ru-RU" sz="1000" b="1" dirty="0" smtClean="0">
                <a:solidFill>
                  <a:schemeClr val="tx2">
                    <a:lumMod val="75000"/>
                  </a:schemeClr>
                </a:solidFill>
              </a:endParaRPr>
            </a:p>
            <a:p>
              <a:pPr algn="ctr">
                <a:defRPr/>
              </a:pPr>
              <a:r>
                <a:rPr lang="ru-RU" b="1" dirty="0" smtClean="0">
                  <a:solidFill>
                    <a:srgbClr val="FF0000"/>
                  </a:solidFill>
                </a:rPr>
                <a:t>Достижение </a:t>
              </a:r>
              <a:r>
                <a:rPr lang="ru-RU" b="1" dirty="0">
                  <a:solidFill>
                    <a:srgbClr val="FF0000"/>
                  </a:solidFill>
                </a:rPr>
                <a:t>показателей результативности</a:t>
              </a:r>
              <a:endParaRPr lang="ru-RU" i="1" dirty="0">
                <a:solidFill>
                  <a:srgbClr val="FF0000"/>
                </a:solidFill>
              </a:endParaRPr>
            </a:p>
          </p:txBody>
        </p:sp>
        <p:sp>
          <p:nvSpPr>
            <p:cNvPr id="38" name="Скругленный прямоугольник 4"/>
            <p:cNvSpPr/>
            <p:nvPr/>
          </p:nvSpPr>
          <p:spPr>
            <a:xfrm>
              <a:off x="950759" y="3275908"/>
              <a:ext cx="2485960" cy="15435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343792" indent="-343792">
                <a:buFontTx/>
                <a:buChar char="-"/>
                <a:defRPr/>
              </a:pPr>
              <a:endParaRPr lang="ru-RU" sz="702"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 xmlns:p14="http://schemas.microsoft.com/office/powerpoint/2010/main" val="23025314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2"/>
          <p:cNvGrpSpPr/>
          <p:nvPr/>
        </p:nvGrpSpPr>
        <p:grpSpPr>
          <a:xfrm>
            <a:off x="214283" y="1721741"/>
            <a:ext cx="4426694" cy="4636216"/>
            <a:chOff x="661979" y="3319449"/>
            <a:chExt cx="2822762" cy="1935435"/>
          </a:xfrm>
          <a:effectLst>
            <a:outerShdw blurRad="50800" dist="38100" dir="2700000" algn="tl" rotWithShape="0">
              <a:prstClr val="black">
                <a:alpha val="40000"/>
              </a:prstClr>
            </a:outerShdw>
          </a:effectLst>
        </p:grpSpPr>
        <p:sp>
          <p:nvSpPr>
            <p:cNvPr id="14" name="Скругленный прямоугольник 13"/>
            <p:cNvSpPr/>
            <p:nvPr/>
          </p:nvSpPr>
          <p:spPr>
            <a:xfrm>
              <a:off x="661979" y="3319449"/>
              <a:ext cx="2822762" cy="1935435"/>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Скругленный прямоугольник 4"/>
            <p:cNvSpPr/>
            <p:nvPr/>
          </p:nvSpPr>
          <p:spPr>
            <a:xfrm>
              <a:off x="950759" y="3344492"/>
              <a:ext cx="2455072" cy="1584629"/>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099" tIns="19099" rIns="19099" bIns="19099" spcCol="1270" anchor="ctr"/>
            <a:lstStyle/>
            <a:p>
              <a:pPr marL="162346" indent="-162346" algn="just">
                <a:buFontTx/>
                <a:buChar char="-"/>
                <a:defRPr/>
              </a:pPr>
              <a:r>
                <a:rPr lang="ru-RU" sz="12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учета всех операций по инвестиционному управлению активами фонда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r>
                <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8 Закона РК «Об ОСМС»);</a:t>
              </a:r>
            </a:p>
            <a:p>
              <a:pPr algn="just">
                <a:defRPr/>
              </a:pPr>
              <a:endPar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62346" indent="-162346" algn="just">
                <a:buFontTx/>
                <a:buChar char="-"/>
                <a:defRPr/>
              </a:pPr>
              <a:r>
                <a:rPr lang="ru-RU" sz="1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размещение </a:t>
              </a:r>
              <a:r>
                <a:rPr lang="ru-RU" sz="12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активов фонда </a:t>
              </a:r>
              <a:r>
                <a:rPr lang="ru-RU" sz="1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на счетах</a:t>
              </a:r>
              <a:r>
                <a:rPr lang="ru-RU" sz="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a:t>
              </a:r>
              <a:r>
                <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18 Закона РК «Об ОСМС»);</a:t>
              </a:r>
            </a:p>
            <a:p>
              <a:pPr algn="just">
                <a:defRPr/>
              </a:pPr>
              <a:endParaRPr lang="ru-RU" sz="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62346" indent="-162346" algn="just">
                <a:buFontTx/>
                <a:buChar char="-"/>
                <a:defRPr/>
              </a:pPr>
              <a:r>
                <a:rPr lang="ru-RU" sz="1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размещение </a:t>
              </a:r>
              <a:r>
                <a:rPr lang="ru-RU" sz="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временно </a:t>
              </a:r>
              <a:r>
                <a:rPr lang="ru-RU" sz="12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свободные средства фонда </a:t>
              </a:r>
              <a:r>
                <a:rPr lang="ru-RU" sz="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в финансовые инструменты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r>
                <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21 </a:t>
              </a:r>
              <a:r>
                <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Закона РК «Об ОСМС</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p>
            <a:p>
              <a:pPr algn="just">
                <a:defRPr/>
              </a:pPr>
              <a:endParaRPr lang="ru-RU" sz="1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162346" indent="-162346" algn="just">
                <a:buFontTx/>
                <a:buChar char="-"/>
                <a:defRPr/>
              </a:pPr>
              <a:r>
                <a:rPr lang="ru-RU" sz="12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ведет учет всех операций по аккумулированию и размещению активов фонда</a:t>
              </a:r>
              <a:r>
                <a:rPr lang="ru-RU" sz="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получению инвестиционного дохода и ежеквартально представляет в фонд отчет о состоянии счетов и инвестиционной деятельности в соответствии с заключенным договором доверительного </a:t>
              </a:r>
              <a:r>
                <a:rPr lang="ru-RU" sz="1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управления </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a:t>
              </a:r>
              <a:r>
                <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21 Закона РК «Об ОСМС</a:t>
              </a:r>
              <a:r>
                <a:rPr lang="ru-RU" sz="1200"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ru-RU" sz="12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40" name="Прямая соединительная линия 39"/>
          <p:cNvCxnSpPr/>
          <p:nvPr/>
        </p:nvCxnSpPr>
        <p:spPr>
          <a:xfrm rot="5400000">
            <a:off x="6201371" y="1637705"/>
            <a:ext cx="285750"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rot="5400000">
            <a:off x="2584252" y="1601987"/>
            <a:ext cx="214313"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5400000">
            <a:off x="6201966" y="922338"/>
            <a:ext cx="28575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Группа 3"/>
          <p:cNvGrpSpPr/>
          <p:nvPr/>
        </p:nvGrpSpPr>
        <p:grpSpPr>
          <a:xfrm>
            <a:off x="1765037" y="142853"/>
            <a:ext cx="5761304" cy="419779"/>
            <a:chOff x="1143009" y="357193"/>
            <a:chExt cx="6277080" cy="419779"/>
          </a:xfrm>
          <a:effectLst>
            <a:outerShdw blurRad="50800" dist="38100" dir="2700000" algn="tl" rotWithShape="0">
              <a:prstClr val="black">
                <a:alpha val="40000"/>
              </a:prstClr>
            </a:outerShdw>
          </a:effectLst>
        </p:grpSpPr>
        <p:sp>
          <p:nvSpPr>
            <p:cNvPr id="5" name="Скругленный прямоугольник 4"/>
            <p:cNvSpPr/>
            <p:nvPr/>
          </p:nvSpPr>
          <p:spPr>
            <a:xfrm>
              <a:off x="1143009" y="357193"/>
              <a:ext cx="6277080" cy="419779"/>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Скругленный прямоугольник 4"/>
            <p:cNvSpPr/>
            <p:nvPr/>
          </p:nvSpPr>
          <p:spPr>
            <a:xfrm>
              <a:off x="1155304" y="369488"/>
              <a:ext cx="6252490" cy="3951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76395" tIns="76395" rIns="76395" bIns="76395" spcCol="1270" anchor="ctr"/>
            <a:lstStyle/>
            <a:p>
              <a:pPr algn="ctr" defTabSz="891311">
                <a:lnSpc>
                  <a:spcPct val="90000"/>
                </a:lnSpc>
                <a:spcAft>
                  <a:spcPct val="35000"/>
                </a:spcAft>
                <a:defRPr/>
              </a:pPr>
              <a:r>
                <a:rPr lang="ru-RU" sz="2005" b="1" dirty="0">
                  <a:solidFill>
                    <a:srgbClr val="FF0000"/>
                  </a:solidFill>
                </a:rPr>
                <a:t>Компетенция </a:t>
              </a:r>
              <a:r>
                <a:rPr lang="ru-RU" sz="2005" b="1" dirty="0" smtClean="0">
                  <a:solidFill>
                    <a:srgbClr val="FF0000"/>
                  </a:solidFill>
                </a:rPr>
                <a:t>государственных органов</a:t>
              </a:r>
              <a:endParaRPr lang="ru-RU" sz="2005" b="1" dirty="0">
                <a:solidFill>
                  <a:srgbClr val="FF0000"/>
                </a:solidFill>
              </a:endParaRPr>
            </a:p>
          </p:txBody>
        </p:sp>
      </p:grpSp>
      <p:grpSp>
        <p:nvGrpSpPr>
          <p:cNvPr id="4" name="Группа 6"/>
          <p:cNvGrpSpPr/>
          <p:nvPr/>
        </p:nvGrpSpPr>
        <p:grpSpPr>
          <a:xfrm>
            <a:off x="680713" y="995364"/>
            <a:ext cx="3836517" cy="565851"/>
            <a:chOff x="292817" y="1679631"/>
            <a:chExt cx="3801843" cy="797323"/>
          </a:xfrm>
          <a:effectLst>
            <a:outerShdw blurRad="50800" dist="38100" dir="2700000" algn="tl" rotWithShape="0">
              <a:prstClr val="black">
                <a:alpha val="40000"/>
              </a:prstClr>
            </a:outerShdw>
          </a:effectLst>
        </p:grpSpPr>
        <p:sp>
          <p:nvSpPr>
            <p:cNvPr id="11" name="Скругленный прямоугольник 10"/>
            <p:cNvSpPr/>
            <p:nvPr/>
          </p:nvSpPr>
          <p:spPr>
            <a:xfrm>
              <a:off x="292817" y="1679631"/>
              <a:ext cx="3801843" cy="797323"/>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Скругленный прямоугольник 4"/>
            <p:cNvSpPr/>
            <p:nvPr/>
          </p:nvSpPr>
          <p:spPr>
            <a:xfrm>
              <a:off x="316170" y="1702985"/>
              <a:ext cx="3778490" cy="77396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837" tIns="45837" rIns="45837" bIns="45837" spcCol="1270" anchor="ctr"/>
            <a:lstStyle/>
            <a:p>
              <a:pPr algn="ctr" defTabSz="534787">
                <a:lnSpc>
                  <a:spcPct val="90000"/>
                </a:lnSpc>
                <a:spcAft>
                  <a:spcPct val="35000"/>
                </a:spcAft>
                <a:defRPr/>
              </a:pPr>
              <a:r>
                <a:rPr lang="ru-RU" sz="1604" b="1" dirty="0" smtClean="0">
                  <a:solidFill>
                    <a:schemeClr val="tx2">
                      <a:lumMod val="75000"/>
                    </a:schemeClr>
                  </a:solidFill>
                </a:rPr>
                <a:t>Национальный Банк Республики Казахстан</a:t>
              </a:r>
              <a:endParaRPr lang="ru-RU" sz="1604" dirty="0">
                <a:solidFill>
                  <a:schemeClr val="tx2">
                    <a:lumMod val="75000"/>
                  </a:schemeClr>
                </a:solidFill>
              </a:endParaRPr>
            </a:p>
          </p:txBody>
        </p:sp>
      </p:grpSp>
      <p:grpSp>
        <p:nvGrpSpPr>
          <p:cNvPr id="7" name="Группа 7"/>
          <p:cNvGrpSpPr/>
          <p:nvPr/>
        </p:nvGrpSpPr>
        <p:grpSpPr>
          <a:xfrm>
            <a:off x="4808908" y="1010481"/>
            <a:ext cx="3933221" cy="571504"/>
            <a:chOff x="4691792" y="1698428"/>
            <a:chExt cx="3792199" cy="797323"/>
          </a:xfrm>
          <a:effectLst>
            <a:outerShdw blurRad="50800" dist="38100" dir="2700000" algn="tl" rotWithShape="0">
              <a:prstClr val="black">
                <a:alpha val="40000"/>
              </a:prstClr>
            </a:outerShdw>
          </a:effectLst>
        </p:grpSpPr>
        <p:sp>
          <p:nvSpPr>
            <p:cNvPr id="9" name="Скругленный прямоугольник 8"/>
            <p:cNvSpPr/>
            <p:nvPr/>
          </p:nvSpPr>
          <p:spPr>
            <a:xfrm>
              <a:off x="4728676" y="1698428"/>
              <a:ext cx="3755315" cy="797323"/>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Скругленный прямоугольник 6"/>
            <p:cNvSpPr/>
            <p:nvPr/>
          </p:nvSpPr>
          <p:spPr>
            <a:xfrm>
              <a:off x="4691792" y="1702984"/>
              <a:ext cx="3708609" cy="75061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837" tIns="45837" rIns="45837" bIns="45837" spcCol="1270" anchor="ctr"/>
            <a:lstStyle/>
            <a:p>
              <a:pPr algn="ctr" defTabSz="534787">
                <a:lnSpc>
                  <a:spcPct val="90000"/>
                </a:lnSpc>
                <a:spcAft>
                  <a:spcPct val="35000"/>
                </a:spcAft>
                <a:defRPr/>
              </a:pPr>
              <a:r>
                <a:rPr lang="ru-RU" sz="1600" b="1" dirty="0">
                  <a:solidFill>
                    <a:schemeClr val="tx2">
                      <a:lumMod val="75000"/>
                    </a:schemeClr>
                  </a:solidFill>
                </a:rPr>
                <a:t>Государственная корпорация</a:t>
              </a:r>
            </a:p>
          </p:txBody>
        </p:sp>
      </p:grpSp>
      <p:grpSp>
        <p:nvGrpSpPr>
          <p:cNvPr id="8" name="Группа 15"/>
          <p:cNvGrpSpPr/>
          <p:nvPr/>
        </p:nvGrpSpPr>
        <p:grpSpPr>
          <a:xfrm>
            <a:off x="4768703" y="1721741"/>
            <a:ext cx="4161012" cy="4636217"/>
            <a:chOff x="902737" y="3227887"/>
            <a:chExt cx="2653612" cy="1934627"/>
          </a:xfrm>
          <a:effectLst>
            <a:outerShdw blurRad="50800" dist="38100" dir="2700000" algn="tl" rotWithShape="0">
              <a:prstClr val="black">
                <a:alpha val="40000"/>
              </a:prstClr>
            </a:outerShdw>
          </a:effectLst>
        </p:grpSpPr>
        <p:sp>
          <p:nvSpPr>
            <p:cNvPr id="17" name="Скругленный прямоугольник 16"/>
            <p:cNvSpPr/>
            <p:nvPr/>
          </p:nvSpPr>
          <p:spPr>
            <a:xfrm>
              <a:off x="902737" y="3227887"/>
              <a:ext cx="2653612" cy="1934627"/>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87313" indent="-87313" algn="just">
                <a:buFontTx/>
                <a:buChar char="-"/>
                <a:defRPr/>
              </a:pPr>
              <a:r>
                <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осуществляет учет отчислений и (или) взносов </a:t>
              </a:r>
              <a:r>
                <a:rPr lang="ru-RU" sz="105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на базе индивидуальных идентификационных номеров и производит сверку поступлений отчислений и (или) взносов с органами государственных доходов;</a:t>
              </a:r>
            </a:p>
            <a:p>
              <a:pPr marL="87313" indent="-87313" algn="just">
                <a:buFontTx/>
                <a:buChar char="-"/>
                <a:defRPr/>
              </a:pPr>
              <a:r>
                <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осуществляет возврат </a:t>
              </a:r>
              <a:r>
                <a:rPr lang="ru-RU" sz="105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ошибочно зачисленных сумм отчислений, взносов и (или) пени за несвоевременную и (или) неполную уплату отчислений и (или) взносов;</a:t>
              </a:r>
            </a:p>
            <a:p>
              <a:pPr marL="87313" indent="-87313" algn="just">
                <a:buFontTx/>
                <a:buChar char="-"/>
                <a:defRPr/>
              </a:pPr>
              <a:r>
                <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осуществляет перечисление плательщикам ошибочно уплаченных сумм</a:t>
              </a:r>
              <a:r>
                <a:rPr lang="ru-RU" sz="105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отчислений и (или) взносов в течение трех банковских дней со дня перевода этих средств из фонда на счет Государственной корпорации;</a:t>
              </a:r>
              <a:endPar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87313" indent="-87313" algn="just">
                <a:buFontTx/>
                <a:buChar char="-"/>
                <a:defRPr/>
              </a:pPr>
              <a:r>
                <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актуализирует базу данных физических лиц</a:t>
              </a:r>
              <a:r>
                <a:rPr lang="ru-RU" sz="105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за которых уплачены отчисления (или) взносы;</a:t>
              </a:r>
              <a:endPar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87313" indent="-87313" algn="just">
                <a:buFontTx/>
                <a:buChar char="-"/>
                <a:defRPr/>
              </a:pPr>
              <a:r>
                <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осуществляет исчисление (удержание) и перечисление взносов из социальных выплат </a:t>
              </a:r>
              <a:r>
                <a:rPr lang="ru-RU" sz="105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на случай потери работы из Государственного фонда социального страхования.</a:t>
              </a:r>
              <a:endParaRPr lang="ru-RU" sz="105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Скругленный прямоугольник 4"/>
            <p:cNvSpPr/>
            <p:nvPr/>
          </p:nvSpPr>
          <p:spPr>
            <a:xfrm>
              <a:off x="950759" y="3275908"/>
              <a:ext cx="2485960" cy="15435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algn="ctr" defTabSz="222828">
                <a:lnSpc>
                  <a:spcPct val="90000"/>
                </a:lnSpc>
                <a:spcAft>
                  <a:spcPct val="35000"/>
                </a:spcAft>
                <a:defRPr/>
              </a:pPr>
              <a:r>
                <a:rPr lang="ru-RU" sz="1200" dirty="0">
                  <a:solidFill>
                    <a:schemeClr val="tx2">
                      <a:lumMod val="75000"/>
                    </a:schemeClr>
                  </a:solidFill>
                </a:rPr>
                <a:t>.</a:t>
              </a:r>
            </a:p>
          </p:txBody>
        </p:sp>
      </p:grpSp>
      <p:grpSp>
        <p:nvGrpSpPr>
          <p:cNvPr id="13" name="Группа 28"/>
          <p:cNvGrpSpPr/>
          <p:nvPr/>
        </p:nvGrpSpPr>
        <p:grpSpPr>
          <a:xfrm>
            <a:off x="5072937" y="4799094"/>
            <a:ext cx="3131168" cy="1130236"/>
            <a:chOff x="950759" y="3275908"/>
            <a:chExt cx="2682056" cy="3324454"/>
          </a:xfrm>
          <a:effectLst>
            <a:outerShdw blurRad="50800" dist="38100" dir="2700000" algn="tl" rotWithShape="0">
              <a:prstClr val="black">
                <a:alpha val="40000"/>
              </a:prstClr>
            </a:outerShdw>
          </a:effectLst>
        </p:grpSpPr>
        <p:sp>
          <p:nvSpPr>
            <p:cNvPr id="30" name="Скругленный прямоугольник 29"/>
            <p:cNvSpPr/>
            <p:nvPr/>
          </p:nvSpPr>
          <p:spPr>
            <a:xfrm>
              <a:off x="1008404" y="5339604"/>
              <a:ext cx="2624411" cy="1260758"/>
            </a:xfrm>
            <a:prstGeom prst="roundRect">
              <a:avLst>
                <a:gd name="adj" fmla="val 10000"/>
              </a:avLst>
            </a:prstGeom>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defRPr/>
              </a:pPr>
              <a:r>
                <a:rPr lang="ru-RU" sz="12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Ст. 17 Закона РК «Об ОСМС»</a:t>
              </a:r>
            </a:p>
          </p:txBody>
        </p:sp>
        <p:sp>
          <p:nvSpPr>
            <p:cNvPr id="31" name="Скругленный прямоугольник 4"/>
            <p:cNvSpPr/>
            <p:nvPr/>
          </p:nvSpPr>
          <p:spPr>
            <a:xfrm>
              <a:off x="950759" y="3275908"/>
              <a:ext cx="2485960" cy="15435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343792" indent="-343792">
                <a:buFontTx/>
                <a:buChar char="-"/>
                <a:defRPr/>
              </a:pPr>
              <a:endParaRPr lang="ru-RU" sz="702"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28" name="Прямая соединительная линия 27"/>
          <p:cNvCxnSpPr/>
          <p:nvPr/>
        </p:nvCxnSpPr>
        <p:spPr>
          <a:xfrm rot="5400000">
            <a:off x="4410670" y="671712"/>
            <a:ext cx="214313"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18423" y="779464"/>
            <a:ext cx="1826419" cy="1587"/>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2692004" y="779464"/>
            <a:ext cx="1826419" cy="1587"/>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5400000">
            <a:off x="2583458" y="886818"/>
            <a:ext cx="215900" cy="1191"/>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Скругленный прямоугольник 4"/>
          <p:cNvSpPr/>
          <p:nvPr/>
        </p:nvSpPr>
        <p:spPr>
          <a:xfrm>
            <a:off x="844363" y="6027806"/>
            <a:ext cx="7240414" cy="60528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99" tIns="19099" rIns="19099" bIns="19099" spcCol="1270" anchor="ctr"/>
          <a:lstStyle/>
          <a:p>
            <a:pPr marL="343792" indent="-343792">
              <a:buFontTx/>
              <a:buChar char="-"/>
              <a:defRPr/>
            </a:pPr>
            <a:endParaRPr lang="ru-RU" sz="702"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2500565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274638"/>
            <a:ext cx="5500726" cy="1939916"/>
          </a:xfrm>
        </p:spPr>
        <p:txBody>
          <a:bodyPr>
            <a:normAutofit/>
          </a:bodyPr>
          <a:lstStyle/>
          <a:p>
            <a:r>
              <a:rPr lang="ru-RU" sz="3600" b="1" dirty="0" smtClean="0">
                <a:solidFill>
                  <a:srgbClr val="FF0000"/>
                </a:solidFill>
                <a:latin typeface="Times New Roman" pitchFamily="18" charset="0"/>
                <a:cs typeface="Times New Roman" pitchFamily="18" charset="0"/>
              </a:rPr>
              <a:t>Обязательное медицинское страхование в Казахстане</a:t>
            </a:r>
            <a:endParaRPr lang="ru-RU" sz="3600" b="1" i="1" dirty="0">
              <a:solidFill>
                <a:srgbClr val="FF0000"/>
              </a:solidFill>
              <a:latin typeface="Arial Narrow" pitchFamily="34" charset="0"/>
            </a:endParaRPr>
          </a:p>
        </p:txBody>
      </p:sp>
      <p:sp>
        <p:nvSpPr>
          <p:cNvPr id="3" name="Содержимое 2"/>
          <p:cNvSpPr>
            <a:spLocks noGrp="1"/>
          </p:cNvSpPr>
          <p:nvPr>
            <p:ph idx="1"/>
          </p:nvPr>
        </p:nvSpPr>
        <p:spPr>
          <a:xfrm>
            <a:off x="357158" y="2571744"/>
            <a:ext cx="8572560" cy="4000528"/>
          </a:xfrm>
        </p:spPr>
        <p:txBody>
          <a:bodyPr>
            <a:normAutofit fontScale="55000" lnSpcReduction="20000"/>
          </a:bodyPr>
          <a:lstStyle/>
          <a:p>
            <a:pPr algn="just"/>
            <a:endParaRPr lang="ru-RU" sz="4800" dirty="0" smtClean="0">
              <a:latin typeface="Times New Roman" pitchFamily="18" charset="0"/>
              <a:cs typeface="Times New Roman" pitchFamily="18" charset="0"/>
            </a:endParaRPr>
          </a:p>
          <a:p>
            <a:r>
              <a:rPr lang="ru-RU" sz="4800" b="1" dirty="0" smtClean="0">
                <a:solidFill>
                  <a:schemeClr val="bg2">
                    <a:lumMod val="25000"/>
                  </a:schemeClr>
                </a:solidFill>
              </a:rPr>
              <a:t>Послание Президента Республики Казахстан Н.Назарбаева народу Казахстана. 31 января 2017 г. </a:t>
            </a:r>
          </a:p>
          <a:p>
            <a:r>
              <a:rPr lang="ru-RU" sz="4800" b="1" dirty="0" smtClean="0">
                <a:solidFill>
                  <a:srgbClr val="FF0000"/>
                </a:solidFill>
              </a:rPr>
              <a:t>«Третья модернизация Казахстана: глобальная конкурентоспособность»</a:t>
            </a:r>
            <a:endParaRPr lang="ru-RU" sz="4800" dirty="0" smtClean="0">
              <a:solidFill>
                <a:srgbClr val="FF0000"/>
              </a:solidFill>
            </a:endParaRPr>
          </a:p>
          <a:p>
            <a:pPr algn="just"/>
            <a:r>
              <a:rPr lang="ru-RU" sz="4800" dirty="0" smtClean="0"/>
              <a:t>С 1 июля текущего года начнет внедряться система обязательного социального медицинского страхования, основанная на солидарной ответственности государства, работодателей и граждан. Эффективность этой системы доказана мировой практикой.</a:t>
            </a:r>
          </a:p>
          <a:p>
            <a:endParaRPr lang="ru-RU" sz="4800" dirty="0"/>
          </a:p>
        </p:txBody>
      </p:sp>
      <p:pic>
        <p:nvPicPr>
          <p:cNvPr id="4" name="Picture 2" descr="D:\Обмен\photo_1520.jpg"/>
          <p:cNvPicPr>
            <a:picLocks noChangeAspect="1" noChangeArrowheads="1"/>
          </p:cNvPicPr>
          <p:nvPr/>
        </p:nvPicPr>
        <p:blipFill>
          <a:blip r:embed="rId2"/>
          <a:srcRect/>
          <a:stretch>
            <a:fillRect/>
          </a:stretch>
        </p:blipFill>
        <p:spPr bwMode="auto">
          <a:xfrm>
            <a:off x="285720" y="214290"/>
            <a:ext cx="3152775" cy="2308225"/>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87624" y="0"/>
            <a:ext cx="7704856" cy="357166"/>
          </a:xfrm>
        </p:spPr>
        <p:txBody>
          <a:bodyPr>
            <a:noAutofit/>
          </a:bodyPr>
          <a:lstStyle/>
          <a:p>
            <a:pPr algn="r"/>
            <a:r>
              <a:rPr lang="ru-RU" sz="2000" b="1" dirty="0" smtClean="0"/>
              <a:t>Что даст внедрение ОСМС?</a:t>
            </a:r>
            <a:endParaRPr lang="ru-RU" sz="2000" b="1" dirty="0"/>
          </a:p>
        </p:txBody>
      </p:sp>
      <p:sp>
        <p:nvSpPr>
          <p:cNvPr id="6" name="Содержимое 5"/>
          <p:cNvSpPr>
            <a:spLocks noGrp="1"/>
          </p:cNvSpPr>
          <p:nvPr>
            <p:ph idx="1"/>
          </p:nvPr>
        </p:nvSpPr>
        <p:spPr>
          <a:xfrm>
            <a:off x="179512" y="1071546"/>
            <a:ext cx="8784976" cy="5786454"/>
          </a:xfrm>
        </p:spPr>
        <p:txBody>
          <a:bodyPr>
            <a:normAutofit/>
          </a:bodyPr>
          <a:lstStyle/>
          <a:p>
            <a:r>
              <a:rPr lang="ru-RU" sz="2400" b="1" i="1" dirty="0" smtClean="0">
                <a:latin typeface="Times New Roman" pitchFamily="18" charset="0"/>
                <a:cs typeface="Times New Roman" pitchFamily="18" charset="0"/>
              </a:rPr>
              <a:t>В соответствии с Законом Фонд будет осуществлять аккумулирование отчислений и взносов на обязательное социальное медицинское страхование.</a:t>
            </a:r>
          </a:p>
          <a:p>
            <a:pPr algn="just"/>
            <a:r>
              <a:rPr lang="ru-RU" sz="2400" dirty="0" smtClean="0">
                <a:latin typeface="Sylfaen" pitchFamily="18" charset="0"/>
                <a:cs typeface="Times New Roman" pitchFamily="18" charset="0"/>
              </a:rPr>
              <a:t>Обеспечение прозрачности деятельности Фонда будет основано на:</a:t>
            </a:r>
          </a:p>
          <a:p>
            <a:pPr algn="just">
              <a:buNone/>
            </a:pPr>
            <a:r>
              <a:rPr lang="ru-RU" sz="2400" dirty="0" smtClean="0">
                <a:latin typeface="Sylfaen" pitchFamily="18" charset="0"/>
                <a:cs typeface="Times New Roman" pitchFamily="18" charset="0"/>
              </a:rPr>
              <a:t> -   ежедневном мониторинге поступлений взносов и средств</a:t>
            </a:r>
          </a:p>
          <a:p>
            <a:pPr algn="just">
              <a:buNone/>
            </a:pPr>
            <a:r>
              <a:rPr lang="ru-RU" sz="2400" dirty="0" smtClean="0">
                <a:latin typeface="Sylfaen" pitchFamily="18" charset="0"/>
                <a:cs typeface="Times New Roman" pitchFamily="18" charset="0"/>
              </a:rPr>
              <a:t> -   ежемесячном мониторинге, оказанных медицинских услуг</a:t>
            </a:r>
          </a:p>
          <a:p>
            <a:pPr algn="just">
              <a:buNone/>
            </a:pPr>
            <a:r>
              <a:rPr lang="ru-RU" sz="2400" dirty="0" smtClean="0">
                <a:latin typeface="Sylfaen" pitchFamily="18" charset="0"/>
                <a:cs typeface="Times New Roman" pitchFamily="18" charset="0"/>
              </a:rPr>
              <a:t> -   предоставлении в уполномоченные органы стандартных отчетов об использовании средств (МЗСР, МФ, Правительству, Счетному Комитету)</a:t>
            </a:r>
          </a:p>
          <a:p>
            <a:pPr algn="just">
              <a:buNone/>
            </a:pPr>
            <a:r>
              <a:rPr lang="ru-RU" sz="2400" dirty="0" smtClean="0">
                <a:latin typeface="Sylfaen" pitchFamily="18" charset="0"/>
                <a:cs typeface="Times New Roman" pitchFamily="18" charset="0"/>
              </a:rPr>
              <a:t> -   публикации ежегодного годового отчета для общественности (короткий в газетах, подробный на </a:t>
            </a:r>
            <a:r>
              <a:rPr lang="ru-RU" sz="2400" dirty="0" err="1" smtClean="0">
                <a:latin typeface="Sylfaen" pitchFamily="18" charset="0"/>
                <a:cs typeface="Times New Roman" pitchFamily="18" charset="0"/>
              </a:rPr>
              <a:t>вебсайте</a:t>
            </a:r>
            <a:r>
              <a:rPr lang="ru-RU" sz="2400" dirty="0" smtClean="0">
                <a:latin typeface="Sylfaen" pitchFamily="18" charset="0"/>
                <a:cs typeface="Times New Roman" pitchFamily="18" charset="0"/>
              </a:rPr>
              <a:t> и в отдельном издании СМИ)).</a:t>
            </a:r>
            <a:endParaRPr lang="ru-RU" sz="2400" dirty="0">
              <a:latin typeface="Sylfaen" pitchFamily="18" charset="0"/>
              <a:cs typeface="Times New Roman" pitchFamily="18" charset="0"/>
            </a:endParaRPr>
          </a:p>
        </p:txBody>
      </p:sp>
      <p:sp>
        <p:nvSpPr>
          <p:cNvPr id="7" name="TextBox 6"/>
          <p:cNvSpPr txBox="1"/>
          <p:nvPr/>
        </p:nvSpPr>
        <p:spPr>
          <a:xfrm>
            <a:off x="179512" y="428604"/>
            <a:ext cx="8750206" cy="461665"/>
          </a:xfrm>
          <a:prstGeom prst="rect">
            <a:avLst/>
          </a:prstGeom>
          <a:noFill/>
          <a:ln w="9525">
            <a:solidFill>
              <a:schemeClr val="tx1"/>
            </a:solidFill>
          </a:ln>
        </p:spPr>
        <p:txBody>
          <a:bodyPr wrap="square" rtlCol="0">
            <a:spAutoFit/>
          </a:bodyPr>
          <a:lstStyle/>
          <a:p>
            <a:pPr algn="ctr"/>
            <a:r>
              <a:rPr lang="ru-RU" sz="2400" b="1" dirty="0" smtClean="0">
                <a:solidFill>
                  <a:srgbClr val="FF0000"/>
                </a:solidFill>
              </a:rPr>
              <a:t>Повышение прозрачности системы здравоохранения</a:t>
            </a:r>
            <a:endParaRPr lang="ru-RU" sz="24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229600" cy="562074"/>
          </a:xfrm>
        </p:spPr>
        <p:txBody>
          <a:bodyPr>
            <a:noAutofit/>
          </a:bodyPr>
          <a:lstStyle/>
          <a:p>
            <a:pPr algn="ctr"/>
            <a:r>
              <a:rPr lang="ru-RU" sz="3600" b="1" dirty="0">
                <a:solidFill>
                  <a:srgbClr val="FF0000"/>
                </a:solidFill>
                <a:latin typeface="Century Gothic" panose="020B0502020202020204" pitchFamily="34" charset="0"/>
              </a:rPr>
              <a:t>Ожидаемые</a:t>
            </a:r>
            <a:r>
              <a:rPr lang="ru-RU" sz="3600" dirty="0">
                <a:solidFill>
                  <a:srgbClr val="FF0000"/>
                </a:solidFill>
                <a:latin typeface="Century Gothic" panose="020B0502020202020204" pitchFamily="34" charset="0"/>
              </a:rPr>
              <a:t> </a:t>
            </a:r>
            <a:r>
              <a:rPr lang="ru-RU" sz="3600" b="1" dirty="0" smtClean="0">
                <a:solidFill>
                  <a:srgbClr val="FF0000"/>
                </a:solidFill>
                <a:latin typeface="Century Gothic" panose="020B0502020202020204" pitchFamily="34" charset="0"/>
              </a:rPr>
              <a:t>результаты</a:t>
            </a:r>
            <a:endParaRPr lang="ru-RU" sz="3600" b="1" dirty="0">
              <a:solidFill>
                <a:srgbClr val="FF0000"/>
              </a:solidFill>
              <a:latin typeface="Century Gothic" panose="020B0502020202020204" pitchFamily="34"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001538412"/>
              </p:ext>
            </p:extLst>
          </p:nvPr>
        </p:nvGraphicFramePr>
        <p:xfrm>
          <a:off x="285720" y="1142984"/>
          <a:ext cx="8496944"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a:xfrm>
            <a:off x="7010400" y="6528353"/>
            <a:ext cx="2133600" cy="365125"/>
          </a:xfrm>
        </p:spPr>
        <p:txBody>
          <a:bodyPr/>
          <a:lstStyle/>
          <a:p>
            <a:fld id="{65840C0B-A2B9-476C-8CE5-55CFCAFA0476}" type="slidenum">
              <a:rPr lang="ru-RU" smtClean="0"/>
              <a:pPr/>
              <a:t>21</a:t>
            </a:fld>
            <a:endParaRPr lang="ru-RU"/>
          </a:p>
        </p:txBody>
      </p:sp>
    </p:spTree>
    <p:extLst>
      <p:ext uri="{BB962C8B-B14F-4D97-AF65-F5344CB8AC3E}">
        <p14:creationId xmlns="" xmlns:p14="http://schemas.microsoft.com/office/powerpoint/2010/main" val="252227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745" y="0"/>
            <a:ext cx="181098" cy="6858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057400" y="1958109"/>
            <a:ext cx="5881255" cy="3477875"/>
          </a:xfrm>
          <a:prstGeom prst="rect">
            <a:avLst/>
          </a:prstGeom>
          <a:noFill/>
        </p:spPr>
        <p:txBody>
          <a:bodyPr wrap="square" rtlCol="0">
            <a:spAutoFit/>
          </a:bodyPr>
          <a:lstStyle/>
          <a:p>
            <a:pPr algn="ctr"/>
            <a:r>
              <a:rPr lang="ru-RU" sz="4400" dirty="0">
                <a:solidFill>
                  <a:schemeClr val="accent6">
                    <a:lumMod val="75000"/>
                  </a:schemeClr>
                </a:solidFill>
              </a:rPr>
              <a:t>КРАТКАЯ ИНСТРУКЦИЯ ПО ВОПРОСАМ ОТЧИСЛЕНИЙ И ВЗНОСОВ В ФСМС</a:t>
            </a:r>
          </a:p>
        </p:txBody>
      </p:sp>
    </p:spTree>
    <p:extLst>
      <p:ext uri="{BB962C8B-B14F-4D97-AF65-F5344CB8AC3E}">
        <p14:creationId xmlns="" xmlns:p14="http://schemas.microsoft.com/office/powerpoint/2010/main" val="300785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325"/>
            <a:ext cx="9144000" cy="691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8567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325"/>
            <a:ext cx="9144000" cy="691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86382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07" y="0"/>
            <a:ext cx="915590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Рисунок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92177" y="0"/>
            <a:ext cx="363616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70163" y="332510"/>
            <a:ext cx="1863437" cy="2585323"/>
          </a:xfrm>
          <a:prstGeom prst="rect">
            <a:avLst/>
          </a:prstGeom>
          <a:noFill/>
        </p:spPr>
        <p:txBody>
          <a:bodyPr wrap="square" rtlCol="0">
            <a:spAutoFit/>
          </a:bodyPr>
          <a:lstStyle/>
          <a:p>
            <a:r>
              <a:rPr lang="ru-RU" dirty="0">
                <a:solidFill>
                  <a:schemeClr val="bg1"/>
                </a:solidFill>
              </a:rPr>
              <a:t>КВИТАНЦИЯ УСТАНОВЛЕННОЙ ФОРМЕ</a:t>
            </a:r>
          </a:p>
          <a:p>
            <a:endParaRPr lang="ru-RU" dirty="0"/>
          </a:p>
          <a:p>
            <a:r>
              <a:rPr lang="ru-RU" dirty="0">
                <a:solidFill>
                  <a:schemeClr val="bg1"/>
                </a:solidFill>
              </a:rPr>
              <a:t>ПРЕДОСТАВЯТ В ОТДЕЛЕНИЯХ БВУ И «КАЗПОЧТЫ»</a:t>
            </a:r>
          </a:p>
        </p:txBody>
      </p:sp>
      <p:sp>
        <p:nvSpPr>
          <p:cNvPr id="3" name="Стрелка: вправо 2"/>
          <p:cNvSpPr/>
          <p:nvPr/>
        </p:nvSpPr>
        <p:spPr>
          <a:xfrm>
            <a:off x="1911928" y="434109"/>
            <a:ext cx="733806"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346208" y="2817091"/>
            <a:ext cx="1911928" cy="923330"/>
          </a:xfrm>
          <a:prstGeom prst="rect">
            <a:avLst/>
          </a:prstGeom>
          <a:noFill/>
        </p:spPr>
        <p:txBody>
          <a:bodyPr wrap="square" rtlCol="0">
            <a:spAutoFit/>
          </a:bodyPr>
          <a:lstStyle/>
          <a:p>
            <a:r>
              <a:rPr lang="ru-RU" dirty="0">
                <a:solidFill>
                  <a:schemeClr val="bg1"/>
                </a:solidFill>
              </a:rPr>
              <a:t>КНП ПЛАТЕЛЬЩИКОВ</a:t>
            </a:r>
          </a:p>
        </p:txBody>
      </p:sp>
      <p:sp>
        <p:nvSpPr>
          <p:cNvPr id="5" name="Стрелка: влево 4"/>
          <p:cNvSpPr/>
          <p:nvPr/>
        </p:nvSpPr>
        <p:spPr>
          <a:xfrm>
            <a:off x="6466607" y="2759441"/>
            <a:ext cx="803079"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107042" y="2696896"/>
            <a:ext cx="3006437"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103550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smtClean="0">
                <a:solidFill>
                  <a:srgbClr val="FF0000"/>
                </a:solidFill>
                <a:latin typeface="Times New Roman" pitchFamily="18" charset="0"/>
                <a:cs typeface="Times New Roman" pitchFamily="18" charset="0"/>
              </a:rPr>
              <a:t>Минимальные требования для возможности работы в портале «Электронного правительства» (</a:t>
            </a:r>
            <a:r>
              <a:rPr lang="en-US" sz="3600" b="1" dirty="0" smtClean="0">
                <a:solidFill>
                  <a:srgbClr val="FF0000"/>
                </a:solidFill>
                <a:latin typeface="Times New Roman" pitchFamily="18" charset="0"/>
                <a:cs typeface="Times New Roman" pitchFamily="18" charset="0"/>
              </a:rPr>
              <a:t>egov.kz</a:t>
            </a:r>
            <a:r>
              <a:rPr lang="ru-RU" sz="3600" b="1" dirty="0" smtClean="0">
                <a:solidFill>
                  <a:srgbClr val="FF0000"/>
                </a:solidFill>
                <a:latin typeface="Times New Roman" pitchFamily="18" charset="0"/>
                <a:cs typeface="Times New Roman" pitchFamily="18" charset="0"/>
              </a:rPr>
              <a:t>)</a:t>
            </a:r>
            <a:endParaRPr lang="ru-RU" sz="36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683568" y="1916832"/>
            <a:ext cx="7776864" cy="4407768"/>
          </a:xfrm>
        </p:spPr>
        <p:txBody>
          <a:bodyPr>
            <a:normAutofit/>
          </a:bodyPr>
          <a:lstStyle/>
          <a:p>
            <a:pPr>
              <a:buNone/>
            </a:pPr>
            <a:r>
              <a:rPr lang="en-US" sz="3200" dirty="0" smtClean="0">
                <a:solidFill>
                  <a:srgbClr val="002060"/>
                </a:solidFill>
              </a:rPr>
              <a:t>1.</a:t>
            </a:r>
            <a:r>
              <a:rPr lang="ru-RU" sz="3200" dirty="0" smtClean="0">
                <a:solidFill>
                  <a:srgbClr val="002060"/>
                </a:solidFill>
              </a:rPr>
              <a:t>Наличие Личного кабинета в портале «электронного правительства»;</a:t>
            </a:r>
          </a:p>
          <a:p>
            <a:pPr>
              <a:buNone/>
            </a:pPr>
            <a:r>
              <a:rPr lang="ru-RU" sz="3200" dirty="0" smtClean="0">
                <a:solidFill>
                  <a:srgbClr val="002060"/>
                </a:solidFill>
              </a:rPr>
              <a:t>2.Электронно- цифровая подпись (ЭЦП) с актуальным сроком действия;</a:t>
            </a:r>
          </a:p>
          <a:p>
            <a:pPr>
              <a:buNone/>
            </a:pPr>
            <a:r>
              <a:rPr lang="ru-RU" sz="3200" dirty="0" smtClean="0">
                <a:solidFill>
                  <a:srgbClr val="002060"/>
                </a:solidFill>
              </a:rPr>
              <a:t>3.Приложение </a:t>
            </a:r>
            <a:r>
              <a:rPr lang="en-US" sz="3200" dirty="0" err="1" smtClean="0">
                <a:solidFill>
                  <a:srgbClr val="002060"/>
                </a:solidFill>
              </a:rPr>
              <a:t>NCALayer</a:t>
            </a:r>
            <a:r>
              <a:rPr lang="ru-RU" sz="3200" dirty="0" smtClean="0">
                <a:solidFill>
                  <a:srgbClr val="002060"/>
                </a:solidFill>
              </a:rPr>
              <a:t>, установленное и запущенное на локальном компьютере пользователя.</a:t>
            </a:r>
            <a:endParaRPr lang="ru-RU" sz="3200" dirty="0">
              <a:solidFill>
                <a:srgbClr val="002060"/>
              </a:solidFill>
            </a:endParaRPr>
          </a:p>
        </p:txBody>
      </p:sp>
      <p:pic>
        <p:nvPicPr>
          <p:cNvPr id="17410" name="Picture 2" descr="http://go4.imgsmail.ru/imgpreview?key=4db9737989b3ddd8&amp;mb=imgdb_preview_1241"/>
          <p:cNvPicPr>
            <a:picLocks noChangeAspect="1" noChangeArrowheads="1"/>
          </p:cNvPicPr>
          <p:nvPr/>
        </p:nvPicPr>
        <p:blipFill>
          <a:blip r:embed="rId2" cstate="print"/>
          <a:srcRect/>
          <a:stretch>
            <a:fillRect/>
          </a:stretch>
        </p:blipFill>
        <p:spPr bwMode="auto">
          <a:xfrm>
            <a:off x="6929454" y="4826007"/>
            <a:ext cx="1643074" cy="1531949"/>
          </a:xfrm>
          <a:prstGeom prst="rect">
            <a:avLst/>
          </a:prstGeom>
          <a:noFill/>
          <a:effectLst>
            <a:softEdge rad="1270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Вход в портал «электронного правительства» (</a:t>
            </a:r>
            <a:r>
              <a:rPr lang="en-US" b="1" dirty="0" smtClean="0">
                <a:solidFill>
                  <a:srgbClr val="FF0000"/>
                </a:solidFill>
                <a:latin typeface="Times New Roman" pitchFamily="18" charset="0"/>
                <a:cs typeface="Times New Roman" pitchFamily="18" charset="0"/>
              </a:rPr>
              <a:t>egov.kz</a:t>
            </a:r>
            <a:r>
              <a:rPr lang="ru-RU" b="1" dirty="0" smtClean="0">
                <a:solidFill>
                  <a:srgbClr val="FF0000"/>
                </a:solidFill>
                <a:latin typeface="Times New Roman" pitchFamily="18" charset="0"/>
                <a:cs typeface="Times New Roman" pitchFamily="18" charset="0"/>
              </a:rPr>
              <a:t>)</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lnSpcReduction="10000"/>
          </a:bodyPr>
          <a:lstStyle/>
          <a:p>
            <a:pPr>
              <a:buNone/>
            </a:pPr>
            <a:endParaRPr lang="ru-RU" dirty="0" smtClean="0"/>
          </a:p>
          <a:p>
            <a:pPr>
              <a:buNone/>
            </a:pPr>
            <a:r>
              <a:rPr lang="ru-RU" dirty="0" smtClean="0"/>
              <a:t>Пользователю необходимо пройти по следующей ссылке:</a:t>
            </a:r>
          </a:p>
          <a:p>
            <a:pPr>
              <a:buNone/>
            </a:pPr>
            <a:r>
              <a:rPr lang="en-US" dirty="0" smtClean="0">
                <a:hlinkClick r:id="rId2"/>
              </a:rPr>
              <a:t>http</a:t>
            </a:r>
            <a:r>
              <a:rPr lang="ru-RU" dirty="0" smtClean="0">
                <a:hlinkClick r:id="rId2"/>
              </a:rPr>
              <a:t>://</a:t>
            </a:r>
            <a:r>
              <a:rPr lang="en-US" dirty="0" smtClean="0">
                <a:hlinkClick r:id="rId2"/>
              </a:rPr>
              <a:t>idp.egov.kz/</a:t>
            </a:r>
            <a:r>
              <a:rPr lang="en-US" dirty="0" err="1" smtClean="0">
                <a:hlinkClick r:id="rId2"/>
              </a:rPr>
              <a:t>idp</a:t>
            </a:r>
            <a:r>
              <a:rPr lang="en-US" dirty="0" smtClean="0">
                <a:hlinkClick r:id="rId2"/>
              </a:rPr>
              <a:t>/login</a:t>
            </a:r>
            <a:r>
              <a:rPr lang="ru-RU" dirty="0" smtClean="0">
                <a:hlinkClick r:id="rId2"/>
              </a:rPr>
              <a:t>?</a:t>
            </a:r>
            <a:r>
              <a:rPr lang="en-US" dirty="0" err="1" smtClean="0">
                <a:hlinkClick r:id="rId2"/>
              </a:rPr>
              <a:t>lvl</a:t>
            </a:r>
            <a:r>
              <a:rPr lang="en-US" dirty="0" smtClean="0">
                <a:hlinkClick r:id="rId2"/>
              </a:rPr>
              <a:t>=2&amp;url=http</a:t>
            </a:r>
            <a:r>
              <a:rPr lang="ru-RU" dirty="0" smtClean="0">
                <a:hlinkClick r:id="rId2"/>
              </a:rPr>
              <a:t>%3А%2</a:t>
            </a:r>
            <a:r>
              <a:rPr lang="en-US" dirty="0" smtClean="0">
                <a:hlinkClick r:id="rId2"/>
              </a:rPr>
              <a:t>F%2Fegov.kz%2Fservices%2FP6.02%2F</a:t>
            </a:r>
            <a:endParaRPr lang="ru-RU" dirty="0" smtClean="0"/>
          </a:p>
          <a:p>
            <a:pPr>
              <a:buNone/>
            </a:pPr>
            <a:r>
              <a:rPr lang="ru-RU" dirty="0" smtClean="0"/>
              <a:t>Возможные варианты авторизации:</a:t>
            </a:r>
          </a:p>
          <a:p>
            <a:pPr>
              <a:buNone/>
            </a:pPr>
            <a:r>
              <a:rPr lang="ru-RU" dirty="0" smtClean="0"/>
              <a:t>1.Логин /пароль;</a:t>
            </a:r>
          </a:p>
          <a:p>
            <a:pPr>
              <a:buNone/>
            </a:pPr>
            <a:r>
              <a:rPr lang="ru-RU" dirty="0" smtClean="0"/>
              <a:t>2.ЭЦП;</a:t>
            </a:r>
          </a:p>
          <a:p>
            <a:pPr>
              <a:buNone/>
            </a:pPr>
            <a:r>
              <a:rPr lang="ru-RU" dirty="0" smtClean="0"/>
              <a:t>3.ЭЦП на </a:t>
            </a:r>
            <a:r>
              <a:rPr lang="en-US" dirty="0" smtClean="0"/>
              <a:t>SIM –</a:t>
            </a:r>
            <a:r>
              <a:rPr lang="ru-RU" dirty="0" smtClean="0"/>
              <a:t>карте;</a:t>
            </a:r>
          </a:p>
          <a:p>
            <a:pPr>
              <a:buNone/>
            </a:pPr>
            <a:r>
              <a:rPr lang="ru-RU" smtClean="0"/>
              <a:t>4.Одноразовый пароль.</a:t>
            </a:r>
            <a:endParaRPr lang="en-US" dirty="0" smtClean="0"/>
          </a:p>
          <a:p>
            <a:pPr>
              <a:buNone/>
            </a:pPr>
            <a:endParaRPr lang="ru-RU" dirty="0"/>
          </a:p>
        </p:txBody>
      </p:sp>
      <p:sp>
        <p:nvSpPr>
          <p:cNvPr id="5" name="TextBox 4"/>
          <p:cNvSpPr txBox="1"/>
          <p:nvPr/>
        </p:nvSpPr>
        <p:spPr>
          <a:xfrm>
            <a:off x="251520" y="5949280"/>
            <a:ext cx="7920880" cy="369332"/>
          </a:xfrm>
          <a:prstGeom prst="rect">
            <a:avLst/>
          </a:prstGeom>
          <a:noFill/>
        </p:spPr>
        <p:txBody>
          <a:bodyPr wrap="square" rtlCol="0">
            <a:spAutoFit/>
          </a:bodyPr>
          <a:lstStyle/>
          <a:p>
            <a:endParaRPr lang="ru-RU"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2852"/>
            <a:ext cx="8640960" cy="642942"/>
          </a:xfrm>
        </p:spPr>
        <p:txBody>
          <a:bodyPr>
            <a:noAutofit/>
          </a:bodyPr>
          <a:lstStyle/>
          <a:p>
            <a:r>
              <a:rPr lang="ru-RU" sz="2800" b="1" u="sng" dirty="0" smtClean="0">
                <a:solidFill>
                  <a:srgbClr val="FF0000"/>
                </a:solidFill>
                <a:latin typeface="Times New Roman" pitchFamily="18" charset="0"/>
                <a:cs typeface="Times New Roman" pitchFamily="18" charset="0"/>
              </a:rPr>
              <a:t>Когда Ваш социальный статус не определен</a:t>
            </a:r>
            <a:endParaRPr lang="ru-RU" sz="2800" b="1" u="sng"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142984"/>
            <a:ext cx="8435280" cy="5181616"/>
          </a:xfrm>
        </p:spPr>
        <p:txBody>
          <a:bodyPr>
            <a:normAutofit fontScale="77500" lnSpcReduction="20000"/>
          </a:bodyPr>
          <a:lstStyle/>
          <a:p>
            <a:pPr algn="ctr">
              <a:buNone/>
            </a:pPr>
            <a:r>
              <a:rPr lang="ru-RU" dirty="0" smtClean="0">
                <a:solidFill>
                  <a:schemeClr val="accent1">
                    <a:lumMod val="50000"/>
                  </a:schemeClr>
                </a:solidFill>
                <a:latin typeface="Times New Roman" pitchFamily="18" charset="0"/>
                <a:cs typeface="Times New Roman" pitchFamily="18" charset="0"/>
              </a:rPr>
              <a:t>Что нужно сделать:</a:t>
            </a:r>
          </a:p>
          <a:p>
            <a:pPr algn="ctr">
              <a:buNone/>
            </a:pPr>
            <a:r>
              <a:rPr lang="ru-RU" sz="2800" b="1" u="sng" dirty="0" smtClean="0">
                <a:solidFill>
                  <a:schemeClr val="accent1">
                    <a:lumMod val="50000"/>
                  </a:schemeClr>
                </a:solidFill>
                <a:latin typeface="Times New Roman" pitchFamily="18" charset="0"/>
                <a:cs typeface="Times New Roman" pitchFamily="18" charset="0"/>
              </a:rPr>
              <a:t>Вам необходимо позаботиться о своем статусе!</a:t>
            </a:r>
          </a:p>
          <a:p>
            <a:pPr>
              <a:buNone/>
            </a:pPr>
            <a:r>
              <a:rPr lang="ru-RU" sz="2800" b="1" dirty="0" smtClean="0">
                <a:solidFill>
                  <a:schemeClr val="accent1">
                    <a:lumMod val="50000"/>
                  </a:schemeClr>
                </a:solidFill>
                <a:latin typeface="Times New Roman" pitchFamily="18" charset="0"/>
                <a:cs typeface="Times New Roman" pitchFamily="18" charset="0"/>
              </a:rPr>
              <a:t>1.Если Вы считаете себя безработным</a:t>
            </a:r>
            <a:r>
              <a:rPr lang="ru-RU" sz="2800" dirty="0" smtClean="0">
                <a:solidFill>
                  <a:schemeClr val="accent1">
                    <a:lumMod val="50000"/>
                  </a:schemeClr>
                </a:solidFill>
                <a:latin typeface="Times New Roman" pitchFamily="18" charset="0"/>
                <a:cs typeface="Times New Roman" pitchFamily="18" charset="0"/>
              </a:rPr>
              <a:t>, и желаете встать на учет в качестве безработного, то Вам необходимо обратиться в Центр занятости населения, в ЦОН или а Акиму сельского округа по месту жительства.</a:t>
            </a:r>
          </a:p>
          <a:p>
            <a:pPr algn="ctr">
              <a:buNone/>
            </a:pPr>
            <a:r>
              <a:rPr lang="ru-RU" sz="2800" b="1" dirty="0" smtClean="0">
                <a:solidFill>
                  <a:schemeClr val="accent1">
                    <a:lumMod val="50000"/>
                  </a:schemeClr>
                </a:solidFill>
                <a:latin typeface="Times New Roman" pitchFamily="18" charset="0"/>
                <a:cs typeface="Times New Roman" pitchFamily="18" charset="0"/>
              </a:rPr>
              <a:t>2.Если Вы заняты в неформальном секторе экономики </a:t>
            </a:r>
            <a:r>
              <a:rPr lang="ru-RU" sz="2800" dirty="0" smtClean="0">
                <a:solidFill>
                  <a:schemeClr val="accent1">
                    <a:lumMod val="50000"/>
                  </a:schemeClr>
                </a:solidFill>
                <a:latin typeface="Times New Roman" pitchFamily="18" charset="0"/>
                <a:cs typeface="Times New Roman" pitchFamily="18" charset="0"/>
              </a:rPr>
              <a:t>(</a:t>
            </a:r>
            <a:r>
              <a:rPr lang="ru-RU" sz="2800" i="1" dirty="0" smtClean="0">
                <a:solidFill>
                  <a:schemeClr val="accent1">
                    <a:lumMod val="50000"/>
                  </a:schemeClr>
                </a:solidFill>
                <a:latin typeface="Times New Roman" pitchFamily="18" charset="0"/>
                <a:cs typeface="Times New Roman" pitchFamily="18" charset="0"/>
              </a:rPr>
              <a:t>частный  извоз, строительный </a:t>
            </a:r>
            <a:r>
              <a:rPr lang="ru-RU" sz="2800" i="1" dirty="0" err="1" smtClean="0">
                <a:solidFill>
                  <a:schemeClr val="accent1">
                    <a:lumMod val="50000"/>
                  </a:schemeClr>
                </a:solidFill>
                <a:latin typeface="Times New Roman" pitchFamily="18" charset="0"/>
                <a:cs typeface="Times New Roman" pitchFamily="18" charset="0"/>
              </a:rPr>
              <a:t>бизнес,услуги,торговля</a:t>
            </a:r>
            <a:r>
              <a:rPr lang="ru-RU" sz="2800" i="1" dirty="0" smtClean="0">
                <a:solidFill>
                  <a:schemeClr val="accent1">
                    <a:lumMod val="50000"/>
                  </a:schemeClr>
                </a:solidFill>
                <a:latin typeface="Times New Roman" pitchFamily="18" charset="0"/>
                <a:cs typeface="Times New Roman" pitchFamily="18" charset="0"/>
              </a:rPr>
              <a:t> и т.д.), </a:t>
            </a:r>
            <a:r>
              <a:rPr lang="ru-RU" sz="2800" dirty="0" smtClean="0">
                <a:solidFill>
                  <a:schemeClr val="accent1">
                    <a:lumMod val="50000"/>
                  </a:schemeClr>
                </a:solidFill>
                <a:latin typeface="Times New Roman" pitchFamily="18" charset="0"/>
                <a:cs typeface="Times New Roman" pitchFamily="18" charset="0"/>
              </a:rPr>
              <a:t>то Вам</a:t>
            </a:r>
          </a:p>
          <a:p>
            <a:pPr algn="ctr">
              <a:buNone/>
            </a:pPr>
            <a:r>
              <a:rPr lang="ru-RU" sz="2800" dirty="0" smtClean="0">
                <a:solidFill>
                  <a:schemeClr val="accent1">
                    <a:lumMod val="50000"/>
                  </a:schemeClr>
                </a:solidFill>
                <a:latin typeface="Times New Roman" pitchFamily="18" charset="0"/>
                <a:cs typeface="Times New Roman" pitchFamily="18" charset="0"/>
              </a:rPr>
              <a:t> необходимо зарегистрироваться</a:t>
            </a:r>
          </a:p>
          <a:p>
            <a:pPr algn="ctr">
              <a:buNone/>
            </a:pPr>
            <a:r>
              <a:rPr lang="ru-RU" sz="2800" dirty="0" smtClean="0">
                <a:solidFill>
                  <a:schemeClr val="accent1">
                    <a:lumMod val="50000"/>
                  </a:schemeClr>
                </a:solidFill>
                <a:latin typeface="Times New Roman" pitchFamily="18" charset="0"/>
                <a:cs typeface="Times New Roman" pitchFamily="18" charset="0"/>
              </a:rPr>
              <a:t> в качестве ИП, Вам необходимо обратиться в налоговый орган по месту жительства,</a:t>
            </a:r>
          </a:p>
          <a:p>
            <a:pPr algn="ctr">
              <a:buNone/>
            </a:pPr>
            <a:r>
              <a:rPr lang="ru-RU" sz="2800" dirty="0" smtClean="0">
                <a:solidFill>
                  <a:schemeClr val="accent1">
                    <a:lumMod val="50000"/>
                  </a:schemeClr>
                </a:solidFill>
                <a:latin typeface="Times New Roman" pitchFamily="18" charset="0"/>
                <a:cs typeface="Times New Roman" pitchFamily="18" charset="0"/>
              </a:rPr>
              <a:t> либо зарегистрироваться как непродуктивный</a:t>
            </a:r>
          </a:p>
          <a:p>
            <a:pPr algn="ctr">
              <a:buNone/>
            </a:pP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самозанятый</a:t>
            </a:r>
            <a:endParaRPr lang="ru-RU" sz="2800" dirty="0" smtClean="0">
              <a:solidFill>
                <a:schemeClr val="accent1">
                  <a:lumMod val="50000"/>
                </a:schemeClr>
              </a:solidFill>
              <a:latin typeface="Times New Roman" pitchFamily="18" charset="0"/>
              <a:cs typeface="Times New Roman" pitchFamily="18" charset="0"/>
            </a:endParaRPr>
          </a:p>
          <a:p>
            <a:pPr algn="ctr">
              <a:buNone/>
            </a:pPr>
            <a:r>
              <a:rPr lang="ru-RU" sz="2800" dirty="0" smtClean="0">
                <a:solidFill>
                  <a:schemeClr val="accent1">
                    <a:lumMod val="50000"/>
                  </a:schemeClr>
                </a:solidFill>
                <a:latin typeface="Times New Roman" pitchFamily="18" charset="0"/>
                <a:cs typeface="Times New Roman" pitchFamily="18" charset="0"/>
              </a:rPr>
              <a:t> или Вам необходимо обратиться в Центр </a:t>
            </a:r>
            <a:r>
              <a:rPr lang="ru-RU" sz="2800" b="1" dirty="0" smtClean="0">
                <a:solidFill>
                  <a:schemeClr val="accent1">
                    <a:lumMod val="50000"/>
                  </a:schemeClr>
                </a:solidFill>
                <a:latin typeface="Times New Roman" pitchFamily="18" charset="0"/>
                <a:cs typeface="Times New Roman" pitchFamily="18" charset="0"/>
              </a:rPr>
              <a:t>занятости населения</a:t>
            </a:r>
            <a:r>
              <a:rPr lang="ru-RU" sz="2800" dirty="0" smtClean="0">
                <a:solidFill>
                  <a:schemeClr val="accent1">
                    <a:lumMod val="50000"/>
                  </a:schemeClr>
                </a:solidFill>
                <a:latin typeface="Times New Roman" pitchFamily="18" charset="0"/>
                <a:cs typeface="Times New Roman" pitchFamily="18" charset="0"/>
              </a:rPr>
              <a:t>, в </a:t>
            </a:r>
            <a:r>
              <a:rPr lang="ru-RU" sz="2800" b="1" dirty="0" smtClean="0">
                <a:solidFill>
                  <a:schemeClr val="accent1">
                    <a:lumMod val="50000"/>
                  </a:schemeClr>
                </a:solidFill>
                <a:latin typeface="Times New Roman" pitchFamily="18" charset="0"/>
                <a:cs typeface="Times New Roman" pitchFamily="18" charset="0"/>
              </a:rPr>
              <a:t>ЦОН</a:t>
            </a:r>
            <a:r>
              <a:rPr lang="ru-RU" sz="2800" dirty="0" smtClean="0">
                <a:solidFill>
                  <a:schemeClr val="accent1">
                    <a:lumMod val="50000"/>
                  </a:schemeClr>
                </a:solidFill>
                <a:latin typeface="Times New Roman" pitchFamily="18" charset="0"/>
                <a:cs typeface="Times New Roman" pitchFamily="18" charset="0"/>
              </a:rPr>
              <a:t> или к </a:t>
            </a:r>
            <a:r>
              <a:rPr lang="ru-RU" sz="2800" b="1" dirty="0" smtClean="0">
                <a:solidFill>
                  <a:schemeClr val="accent1">
                    <a:lumMod val="50000"/>
                  </a:schemeClr>
                </a:solidFill>
                <a:latin typeface="Times New Roman" pitchFamily="18" charset="0"/>
                <a:cs typeface="Times New Roman" pitchFamily="18" charset="0"/>
              </a:rPr>
              <a:t>Акиму</a:t>
            </a:r>
            <a:r>
              <a:rPr lang="ru-RU" sz="2800" dirty="0" smtClean="0">
                <a:solidFill>
                  <a:schemeClr val="accent1">
                    <a:lumMod val="50000"/>
                  </a:schemeClr>
                </a:solidFill>
                <a:latin typeface="Times New Roman" pitchFamily="18" charset="0"/>
                <a:cs typeface="Times New Roman" pitchFamily="18" charset="0"/>
              </a:rPr>
              <a:t> Вашего сельского округа по месту жительства.</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467544" y="2636912"/>
            <a:ext cx="8229600" cy="288033"/>
          </a:xfrm>
        </p:spPr>
        <p:txBody>
          <a:bodyPr>
            <a:noAutofit/>
          </a:bodyPr>
          <a:lstStyle/>
          <a:p>
            <a:pPr algn="ctr" eaLnBrk="1" hangingPunct="1">
              <a:buFont typeface="Arial" panose="020B0604020202020204" pitchFamily="34" charset="0"/>
              <a:buNone/>
            </a:pPr>
            <a:r>
              <a:rPr lang="ru-RU" altLang="ru-RU" sz="3600" dirty="0" smtClean="0">
                <a:solidFill>
                  <a:srgbClr val="002060"/>
                </a:solidFill>
              </a:rPr>
              <a:t>Благодарю за внимание! </a:t>
            </a:r>
          </a:p>
        </p:txBody>
      </p:sp>
    </p:spTree>
    <p:extLst>
      <p:ext uri="{BB962C8B-B14F-4D97-AF65-F5344CB8AC3E}">
        <p14:creationId xmlns:p14="http://schemas.microsoft.com/office/powerpoint/2010/main" xmlns="" val="149354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229600" cy="1214446"/>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solidFill>
                  <a:srgbClr val="FF0000"/>
                </a:solidFill>
              </a:rPr>
              <a:t/>
            </a:r>
            <a:br>
              <a:rPr lang="ru-RU" b="1"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p:txBody>
          <a:bodyPr>
            <a:normAutofit/>
          </a:bodyPr>
          <a:lstStyle/>
          <a:p>
            <a:r>
              <a:rPr lang="ru-RU" b="1" dirty="0" smtClean="0">
                <a:solidFill>
                  <a:schemeClr val="bg2">
                    <a:lumMod val="25000"/>
                  </a:schemeClr>
                </a:solidFill>
              </a:rPr>
              <a:t>Закон Республики Казахстан от 16 ноября 2015 года № 405-V «Об обязательном социальном медицинском страховании»</a:t>
            </a:r>
            <a:r>
              <a:rPr lang="ru-RU" b="1" dirty="0" smtClean="0"/>
              <a:t> (с изменениями и дополнениями по состоянию на 22.12.2016 г.)</a:t>
            </a:r>
          </a:p>
          <a:p>
            <a:pPr>
              <a:buNone/>
            </a:pPr>
            <a:endParaRPr lang="ru-RU" b="1" dirty="0" smtClean="0">
              <a:solidFill>
                <a:schemeClr val="bg2">
                  <a:lumMod val="25000"/>
                </a:schemeClr>
              </a:solidFill>
            </a:endParaRPr>
          </a:p>
          <a:p>
            <a:r>
              <a:rPr lang="ru-RU" dirty="0" smtClean="0"/>
              <a:t>Настоящий Закон регулирует общественные отношения, возникающие в системе обязательного социального медицинского страхования, в целях реализации конституционного права граждан на охрану здоровья.</a:t>
            </a:r>
          </a:p>
          <a:p>
            <a:endParaRPr lang="ru-RU" dirty="0"/>
          </a:p>
        </p:txBody>
      </p:sp>
      <p:sp>
        <p:nvSpPr>
          <p:cNvPr id="4" name="Прямоугольник 3"/>
          <p:cNvSpPr/>
          <p:nvPr/>
        </p:nvSpPr>
        <p:spPr>
          <a:xfrm>
            <a:off x="714348" y="357167"/>
            <a:ext cx="7572428" cy="1323439"/>
          </a:xfrm>
          <a:prstGeom prst="rect">
            <a:avLst/>
          </a:prstGeom>
        </p:spPr>
        <p:txBody>
          <a:bodyPr wrap="square">
            <a:spAutoFit/>
          </a:bodyPr>
          <a:lstStyle/>
          <a:p>
            <a:pPr algn="ctr"/>
            <a:r>
              <a:rPr lang="ru-RU" sz="4000" b="1" dirty="0" smtClean="0">
                <a:solidFill>
                  <a:srgbClr val="FF0000"/>
                </a:solidFill>
                <a:latin typeface="Times New Roman" pitchFamily="18" charset="0"/>
                <a:cs typeface="Times New Roman" pitchFamily="18" charset="0"/>
              </a:rPr>
              <a:t>Обязательное медицинское страхование в Казахстане</a:t>
            </a:r>
            <a:endParaRPr lang="ru-RU"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2400" y="533400"/>
            <a:ext cx="8610600" cy="5715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457200" y="-571528"/>
            <a:ext cx="8382000" cy="1714512"/>
          </a:xfrm>
        </p:spPr>
        <p:txBody>
          <a:bodyPr>
            <a:normAutofit/>
          </a:bodyPr>
          <a:lstStyle/>
          <a:p>
            <a:r>
              <a:rPr lang="ru-RU" sz="2000" dirty="0" smtClean="0">
                <a:solidFill>
                  <a:srgbClr val="FF0000"/>
                </a:solidFill>
                <a:latin typeface="+mn-lt"/>
              </a:rPr>
              <a:t/>
            </a:r>
            <a:br>
              <a:rPr lang="ru-RU" sz="2000" dirty="0" smtClean="0">
                <a:solidFill>
                  <a:srgbClr val="FF0000"/>
                </a:solidFill>
                <a:latin typeface="+mn-lt"/>
              </a:rPr>
            </a:br>
            <a:r>
              <a:rPr lang="ru-RU" sz="2000" dirty="0" smtClean="0">
                <a:solidFill>
                  <a:srgbClr val="FF0000"/>
                </a:solidFill>
                <a:latin typeface="+mn-lt"/>
              </a:rPr>
              <a:t>СВОД НОРМАТИВНЫХ ИЗМЕНЕНИЙ ПО ВНЕДРЕНИЮ  ОСМС</a:t>
            </a:r>
            <a:endParaRPr lang="ru-RU" sz="2000" dirty="0">
              <a:solidFill>
                <a:srgbClr val="FF0000"/>
              </a:solidFill>
              <a:latin typeface="+mn-lt"/>
            </a:endParaRPr>
          </a:p>
        </p:txBody>
      </p:sp>
      <p:sp>
        <p:nvSpPr>
          <p:cNvPr id="3" name="Текст 2"/>
          <p:cNvSpPr>
            <a:spLocks noGrp="1"/>
          </p:cNvSpPr>
          <p:nvPr>
            <p:ph idx="1"/>
          </p:nvPr>
        </p:nvSpPr>
        <p:spPr>
          <a:xfrm>
            <a:off x="381000" y="1643050"/>
            <a:ext cx="8001000" cy="4222088"/>
          </a:xfrm>
        </p:spPr>
        <p:txBody>
          <a:bodyPr>
            <a:normAutofit fontScale="85000" lnSpcReduction="20000"/>
          </a:bodyPr>
          <a:lstStyle/>
          <a:p>
            <a:r>
              <a:rPr lang="ru-RU" sz="2000" dirty="0" smtClean="0"/>
              <a:t>Для реализации мер по внедрению ОСМС вносятся изменения и дополнения в следующие НПА:</a:t>
            </a:r>
          </a:p>
          <a:p>
            <a:endParaRPr lang="ru-RU" sz="2000" dirty="0" smtClean="0"/>
          </a:p>
          <a:p>
            <a:r>
              <a:rPr lang="ru-RU" sz="2000" b="1" dirty="0" smtClean="0"/>
              <a:t>  *</a:t>
            </a:r>
            <a:r>
              <a:rPr lang="ru-RU" sz="2000" dirty="0" smtClean="0"/>
              <a:t> </a:t>
            </a:r>
            <a:r>
              <a:rPr lang="ru-RU" sz="2400" b="1" u="sng" dirty="0" smtClean="0">
                <a:solidFill>
                  <a:schemeClr val="bg2">
                    <a:lumMod val="25000"/>
                  </a:schemeClr>
                </a:solidFill>
              </a:rPr>
              <a:t>КОДЕКСЫ РЕСПУБЛИКИ КАЗАХСТАН</a:t>
            </a:r>
            <a:r>
              <a:rPr lang="ru-RU" sz="2400" b="1" dirty="0" smtClean="0">
                <a:solidFill>
                  <a:schemeClr val="bg2">
                    <a:lumMod val="25000"/>
                  </a:schemeClr>
                </a:solidFill>
              </a:rPr>
              <a:t> – 6:</a:t>
            </a:r>
          </a:p>
          <a:p>
            <a:r>
              <a:rPr lang="ru-RU" sz="2000" dirty="0" smtClean="0"/>
              <a:t>− Гражданский Кодекс</a:t>
            </a:r>
          </a:p>
          <a:p>
            <a:r>
              <a:rPr lang="ru-RU" sz="2000" dirty="0" smtClean="0"/>
              <a:t>− Бюджетный Кодекс</a:t>
            </a:r>
          </a:p>
          <a:p>
            <a:r>
              <a:rPr lang="ru-RU" sz="2000" dirty="0" smtClean="0"/>
              <a:t>− Кодекс о здоровье и системе здравоохранения</a:t>
            </a:r>
          </a:p>
          <a:p>
            <a:r>
              <a:rPr lang="ru-RU" sz="2000" dirty="0" smtClean="0"/>
              <a:t>− Кодекс об административных правонарушениях</a:t>
            </a:r>
          </a:p>
          <a:p>
            <a:r>
              <a:rPr lang="ru-RU" sz="2000" dirty="0" smtClean="0"/>
              <a:t>− Предпринимательский Кодекс</a:t>
            </a:r>
          </a:p>
          <a:p>
            <a:r>
              <a:rPr lang="ru-RU" sz="2000" dirty="0" smtClean="0"/>
              <a:t>− Трудовой Кодекс</a:t>
            </a:r>
            <a:endParaRPr lang="ru-RU" dirty="0" smtClean="0"/>
          </a:p>
          <a:p>
            <a:endParaRPr lang="ru-RU" dirty="0" smtClean="0"/>
          </a:p>
          <a:p>
            <a:r>
              <a:rPr lang="ru-RU" dirty="0" smtClean="0"/>
              <a:t>  </a:t>
            </a:r>
            <a:r>
              <a:rPr lang="ru-RU" b="1" dirty="0" smtClean="0"/>
              <a:t>*</a:t>
            </a:r>
            <a:r>
              <a:rPr lang="ru-RU" dirty="0" smtClean="0"/>
              <a:t>  </a:t>
            </a:r>
            <a:r>
              <a:rPr lang="ru-RU" sz="2400" b="1" u="sng" dirty="0" smtClean="0">
                <a:solidFill>
                  <a:schemeClr val="bg2">
                    <a:lumMod val="25000"/>
                  </a:schemeClr>
                </a:solidFill>
              </a:rPr>
              <a:t>ЗАКОНЫ РЕСПУБЛИКИ КАЗАХСТАН</a:t>
            </a:r>
            <a:r>
              <a:rPr lang="ru-RU" sz="2400" b="1" dirty="0" smtClean="0">
                <a:solidFill>
                  <a:schemeClr val="bg2">
                    <a:lumMod val="25000"/>
                  </a:schemeClr>
                </a:solidFill>
              </a:rPr>
              <a:t> – 13</a:t>
            </a:r>
          </a:p>
          <a:p>
            <a:r>
              <a:rPr lang="ru-RU" sz="2400" dirty="0" smtClean="0">
                <a:solidFill>
                  <a:schemeClr val="bg2">
                    <a:lumMod val="25000"/>
                  </a:schemeClr>
                </a:solidFill>
              </a:rPr>
              <a:t> </a:t>
            </a:r>
            <a:r>
              <a:rPr lang="ru-RU" sz="2400" b="1" dirty="0" smtClean="0">
                <a:solidFill>
                  <a:schemeClr val="bg2">
                    <a:lumMod val="25000"/>
                  </a:schemeClr>
                </a:solidFill>
              </a:rPr>
              <a:t>*</a:t>
            </a:r>
            <a:r>
              <a:rPr lang="ru-RU" sz="2400" dirty="0" smtClean="0">
                <a:solidFill>
                  <a:schemeClr val="bg2">
                    <a:lumMod val="25000"/>
                  </a:schemeClr>
                </a:solidFill>
              </a:rPr>
              <a:t> </a:t>
            </a:r>
            <a:r>
              <a:rPr lang="ru-RU" sz="2400" b="1" u="sng" dirty="0" smtClean="0">
                <a:solidFill>
                  <a:schemeClr val="bg2">
                    <a:lumMod val="25000"/>
                  </a:schemeClr>
                </a:solidFill>
              </a:rPr>
              <a:t>ПОСТАНОВЛЕНИЯ ПРАВИТЕЛЬСТВА РК </a:t>
            </a:r>
            <a:r>
              <a:rPr lang="ru-RU" sz="2400" b="1" dirty="0" smtClean="0">
                <a:solidFill>
                  <a:schemeClr val="bg2">
                    <a:lumMod val="25000"/>
                  </a:schemeClr>
                </a:solidFill>
              </a:rPr>
              <a:t>– 15</a:t>
            </a:r>
          </a:p>
          <a:p>
            <a:r>
              <a:rPr lang="ru-RU" sz="2400" dirty="0" smtClean="0">
                <a:solidFill>
                  <a:schemeClr val="bg2">
                    <a:lumMod val="25000"/>
                  </a:schemeClr>
                </a:solidFill>
              </a:rPr>
              <a:t> </a:t>
            </a:r>
            <a:r>
              <a:rPr lang="ru-RU" sz="2400" b="1" dirty="0" smtClean="0">
                <a:solidFill>
                  <a:schemeClr val="bg2">
                    <a:lumMod val="25000"/>
                  </a:schemeClr>
                </a:solidFill>
              </a:rPr>
              <a:t>*</a:t>
            </a:r>
            <a:r>
              <a:rPr lang="ru-RU" sz="2400" dirty="0" smtClean="0">
                <a:solidFill>
                  <a:schemeClr val="bg2">
                    <a:lumMod val="25000"/>
                  </a:schemeClr>
                </a:solidFill>
              </a:rPr>
              <a:t> </a:t>
            </a:r>
            <a:r>
              <a:rPr lang="ru-RU" sz="2400" b="1" u="sng" dirty="0" smtClean="0">
                <a:solidFill>
                  <a:schemeClr val="bg2">
                    <a:lumMod val="25000"/>
                  </a:schemeClr>
                </a:solidFill>
              </a:rPr>
              <a:t>ПРИКАЗЫ ГОСУДАРСТВЕННЫХ ОРГАНОВ </a:t>
            </a:r>
            <a:r>
              <a:rPr lang="ru-RU" sz="2400" b="1" dirty="0" smtClean="0">
                <a:solidFill>
                  <a:schemeClr val="bg2">
                    <a:lumMod val="25000"/>
                  </a:schemeClr>
                </a:solidFill>
              </a:rPr>
              <a:t>– 105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622"/>
            <a:ext cx="8229600" cy="726610"/>
          </a:xfrm>
        </p:spPr>
        <p:txBody>
          <a:bodyPr>
            <a:noAutofit/>
          </a:bodyPr>
          <a:lstStyle/>
          <a:p>
            <a:pPr>
              <a:defRPr/>
            </a:pPr>
            <a:r>
              <a:rPr lang="ru-RU" altLang="ru-RU" sz="2400" dirty="0" smtClean="0">
                <a:solidFill>
                  <a:srgbClr val="FF0000"/>
                </a:solidFill>
                <a:latin typeface="Century Gothic" panose="020B0502020202020204" pitchFamily="34" charset="0"/>
              </a:rPr>
              <a:t>Статус и активы Фонда социального медицинского страхования </a:t>
            </a:r>
            <a:endParaRPr lang="ru-RU" altLang="ru-RU" sz="2400" dirty="0">
              <a:solidFill>
                <a:srgbClr val="FF0000"/>
              </a:solidFill>
              <a:latin typeface="Century Gothic" panose="020B0502020202020204" pitchFamily="34" charset="0"/>
            </a:endParaRPr>
          </a:p>
        </p:txBody>
      </p:sp>
      <p:sp>
        <p:nvSpPr>
          <p:cNvPr id="5" name="Номер слайда 4"/>
          <p:cNvSpPr>
            <a:spLocks noGrp="1"/>
          </p:cNvSpPr>
          <p:nvPr>
            <p:ph type="sldNum" sz="quarter" idx="12"/>
          </p:nvPr>
        </p:nvSpPr>
        <p:spPr>
          <a:xfrm>
            <a:off x="7010400" y="6492875"/>
            <a:ext cx="2133600" cy="365125"/>
          </a:xfrm>
        </p:spPr>
        <p:txBody>
          <a:bodyPr/>
          <a:lstStyle/>
          <a:p>
            <a:fld id="{65840C0B-A2B9-476C-8CE5-55CFCAFA0476}" type="slidenum">
              <a:rPr lang="ru-RU" smtClean="0"/>
              <a:pPr/>
              <a:t>5</a:t>
            </a:fld>
            <a:endParaRPr lang="ru-RU" dirty="0"/>
          </a:p>
        </p:txBody>
      </p:sp>
      <p:sp>
        <p:nvSpPr>
          <p:cNvPr id="9" name="Содержимое 8"/>
          <p:cNvSpPr>
            <a:spLocks noGrp="1"/>
          </p:cNvSpPr>
          <p:nvPr>
            <p:ph idx="1"/>
          </p:nvPr>
        </p:nvSpPr>
        <p:spPr>
          <a:xfrm>
            <a:off x="457200" y="1071546"/>
            <a:ext cx="8229600" cy="5253054"/>
          </a:xfrm>
        </p:spPr>
        <p:txBody>
          <a:bodyPr>
            <a:noAutofit/>
          </a:bodyPr>
          <a:lstStyle/>
          <a:p>
            <a:pPr algn="just"/>
            <a:r>
              <a:rPr lang="ru-RU" sz="1400" b="1" dirty="0" smtClean="0"/>
              <a:t>1.</a:t>
            </a:r>
            <a:r>
              <a:rPr lang="ru-RU" sz="1400" dirty="0" smtClean="0"/>
              <a:t> </a:t>
            </a:r>
            <a:r>
              <a:rPr lang="kk-KZ" sz="1400" b="1" dirty="0" smtClean="0"/>
              <a:t>Фонд </a:t>
            </a:r>
            <a:r>
              <a:rPr lang="ru-RU" sz="1400" b="1" dirty="0" smtClean="0"/>
              <a:t>является некоммерческой организацией в организационно-правовой форме акционерного общества, единственным учредителем и акционером которого является государство. </a:t>
            </a:r>
            <a:endParaRPr lang="ru-RU" sz="1400" dirty="0" smtClean="0"/>
          </a:p>
          <a:p>
            <a:r>
              <a:rPr lang="ru-RU" sz="1400" b="1" dirty="0" smtClean="0"/>
              <a:t>2. Активы фонда формируются за счет: </a:t>
            </a:r>
          </a:p>
          <a:p>
            <a:pPr marL="989013" indent="-249238">
              <a:buFont typeface="+mj-lt"/>
              <a:buAutoNum type="arabicParenR"/>
            </a:pPr>
            <a:r>
              <a:rPr lang="ru-RU" sz="1400" dirty="0" smtClean="0"/>
              <a:t>отчислений, взносов, пени, полученной за просрочку уплаты социальных отчислений и (или) взносов, инвестиционного дохода за минусом</a:t>
            </a:r>
            <a:r>
              <a:rPr lang="en-US" sz="1400" dirty="0" smtClean="0"/>
              <a:t> </a:t>
            </a:r>
            <a:r>
              <a:rPr lang="ru-RU" sz="1400" dirty="0" smtClean="0"/>
              <a:t>комиссионного вознаграждения на обеспечение деятельности фонда;</a:t>
            </a:r>
          </a:p>
          <a:p>
            <a:pPr marL="989013" indent="-249238">
              <a:buFont typeface="+mj-lt"/>
              <a:buAutoNum type="arabicParenR"/>
            </a:pPr>
            <a:r>
              <a:rPr lang="ru-RU" sz="1400" dirty="0" smtClean="0"/>
              <a:t>иных, не запрещенных законодательством Республики Казахстан поступлений в фонд.</a:t>
            </a:r>
          </a:p>
          <a:p>
            <a:r>
              <a:rPr lang="ru-RU" sz="1400" b="1" dirty="0" smtClean="0"/>
              <a:t>3. Активы фонда могут быть использованы исключительно для:</a:t>
            </a:r>
          </a:p>
          <a:p>
            <a:pPr marL="989013" indent="-274638">
              <a:buFont typeface="+mj-lt"/>
              <a:buAutoNum type="arabicParenR"/>
            </a:pPr>
            <a:r>
              <a:rPr lang="ru-RU" sz="1400" dirty="0" smtClean="0"/>
              <a:t>оплаты расходов и мероприятий по оказанию медицинской помощи в системе обязательного социального медицинского страхования; </a:t>
            </a:r>
          </a:p>
          <a:p>
            <a:pPr marL="989013" indent="-274638">
              <a:buFont typeface="+mj-lt"/>
              <a:buAutoNum type="arabicParenR"/>
            </a:pPr>
            <a:r>
              <a:rPr lang="ru-RU" sz="1400" dirty="0" smtClean="0"/>
              <a:t>размещения в финансовые инструменты, перечень которых определяется Правительством Республики Казахстан; </a:t>
            </a:r>
          </a:p>
          <a:p>
            <a:pPr marL="989013" indent="-274638">
              <a:buFont typeface="+mj-lt"/>
              <a:buAutoNum type="arabicParenR"/>
            </a:pPr>
            <a:r>
              <a:rPr lang="ru-RU" sz="1400" dirty="0" smtClean="0"/>
              <a:t>возврата излишне уплаченных сумм отчислений и (или) взносов,  иных ошибочно зачисленных средств.</a:t>
            </a:r>
          </a:p>
          <a:p>
            <a:r>
              <a:rPr lang="ru-RU" sz="1400" b="1" dirty="0" smtClean="0"/>
              <a:t>4. Активы фонда не могут быть:</a:t>
            </a:r>
          </a:p>
          <a:p>
            <a:pPr marL="989013" indent="-274638">
              <a:buFont typeface="+mj-lt"/>
              <a:buAutoNum type="arabicParenR"/>
            </a:pPr>
            <a:r>
              <a:rPr lang="ru-RU" sz="1400" dirty="0" smtClean="0"/>
              <a:t>предметом залога;</a:t>
            </a:r>
          </a:p>
          <a:p>
            <a:pPr marL="989013" indent="-274638">
              <a:buFont typeface="+mj-lt"/>
              <a:buAutoNum type="arabicParenR"/>
            </a:pPr>
            <a:r>
              <a:rPr lang="ru-RU" sz="1400" dirty="0" smtClean="0"/>
              <a:t>взысканы по требованию кредиторов;</a:t>
            </a:r>
          </a:p>
          <a:p>
            <a:pPr marL="989013" indent="-274638">
              <a:buFont typeface="+mj-lt"/>
              <a:buAutoNum type="arabicParenR"/>
            </a:pPr>
            <a:r>
              <a:rPr lang="ru-RU" sz="1400" dirty="0" smtClean="0"/>
              <a:t>предметом ареста или иного обременения имущества;</a:t>
            </a:r>
          </a:p>
          <a:p>
            <a:pPr marL="989013" indent="-274638">
              <a:buFont typeface="+mj-lt"/>
              <a:buAutoNum type="arabicParenR"/>
            </a:pPr>
            <a:r>
              <a:rPr lang="ru-RU" sz="1400" dirty="0" smtClean="0"/>
              <a:t>взысканы инкассовым распоряжением по обязательствам фонда и третьих лиц;</a:t>
            </a:r>
          </a:p>
          <a:p>
            <a:pPr marL="989013" indent="-274638">
              <a:buFont typeface="+mj-lt"/>
              <a:buAutoNum type="arabicParenR"/>
            </a:pPr>
            <a:r>
              <a:rPr lang="ru-RU" sz="1400" dirty="0" smtClean="0"/>
              <a:t>переданы в доверительное управление;</a:t>
            </a:r>
          </a:p>
          <a:p>
            <a:pPr marL="989013" indent="-274638">
              <a:buFont typeface="+mj-lt"/>
              <a:buAutoNum type="arabicParenR"/>
            </a:pPr>
            <a:r>
              <a:rPr lang="ru-RU" sz="1400" dirty="0" smtClean="0"/>
              <a:t>предметом обеспечения исполнения не выполненного в срок налогового обязательства.   </a:t>
            </a:r>
          </a:p>
          <a:p>
            <a:endParaRPr lang="ru-RU" sz="1400" dirty="0"/>
          </a:p>
        </p:txBody>
      </p:sp>
    </p:spTree>
    <p:extLst>
      <p:ext uri="{BB962C8B-B14F-4D97-AF65-F5344CB8AC3E}">
        <p14:creationId xmlns="" xmlns:p14="http://schemas.microsoft.com/office/powerpoint/2010/main" val="794320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8229600" cy="857256"/>
          </a:xfrm>
        </p:spPr>
        <p:txBody>
          <a:bodyPr>
            <a:noAutofit/>
          </a:bodyPr>
          <a:lstStyle/>
          <a:p>
            <a:pPr>
              <a:defRPr/>
            </a:pPr>
            <a:r>
              <a:rPr lang="ru-RU" altLang="ru-RU" sz="2800" dirty="0" smtClean="0">
                <a:solidFill>
                  <a:srgbClr val="FF0000"/>
                </a:solidFill>
                <a:latin typeface="Century Gothic" panose="020B0502020202020204" pitchFamily="34" charset="0"/>
              </a:rPr>
              <a:t>Обеспечение сохранности активов Фонда</a:t>
            </a:r>
            <a:endParaRPr lang="ru-RU" altLang="ru-RU" sz="2800" dirty="0">
              <a:solidFill>
                <a:srgbClr val="FF0000"/>
              </a:solidFill>
              <a:latin typeface="Century Gothic" panose="020B0502020202020204" pitchFamily="34" charset="0"/>
            </a:endParaRPr>
          </a:p>
        </p:txBody>
      </p:sp>
      <p:sp>
        <p:nvSpPr>
          <p:cNvPr id="5" name="Номер слайда 4"/>
          <p:cNvSpPr>
            <a:spLocks noGrp="1"/>
          </p:cNvSpPr>
          <p:nvPr>
            <p:ph type="sldNum" sz="quarter" idx="12"/>
          </p:nvPr>
        </p:nvSpPr>
        <p:spPr>
          <a:xfrm>
            <a:off x="7010400" y="6492875"/>
            <a:ext cx="2133600" cy="365125"/>
          </a:xfrm>
        </p:spPr>
        <p:txBody>
          <a:bodyPr/>
          <a:lstStyle/>
          <a:p>
            <a:fld id="{65840C0B-A2B9-476C-8CE5-55CFCAFA0476}" type="slidenum">
              <a:rPr lang="ru-RU" smtClean="0"/>
              <a:pPr/>
              <a:t>6</a:t>
            </a:fld>
            <a:endParaRPr lang="ru-RU" dirty="0"/>
          </a:p>
        </p:txBody>
      </p:sp>
      <p:sp>
        <p:nvSpPr>
          <p:cNvPr id="6" name="Содержимое 5"/>
          <p:cNvSpPr>
            <a:spLocks noGrp="1"/>
          </p:cNvSpPr>
          <p:nvPr>
            <p:ph idx="1"/>
          </p:nvPr>
        </p:nvSpPr>
        <p:spPr>
          <a:xfrm>
            <a:off x="457200" y="1000108"/>
            <a:ext cx="8229600" cy="5324492"/>
          </a:xfrm>
        </p:spPr>
        <p:txBody>
          <a:bodyPr>
            <a:normAutofit fontScale="62500" lnSpcReduction="20000"/>
          </a:bodyPr>
          <a:lstStyle/>
          <a:p>
            <a:pPr algn="just"/>
            <a:r>
              <a:rPr lang="ru-RU" sz="2900" b="1" dirty="0" smtClean="0"/>
              <a:t>1. Государство гарантирует сохранность активов фонда.</a:t>
            </a:r>
            <a:endParaRPr lang="ru-RU" sz="2800" b="1" dirty="0" smtClean="0"/>
          </a:p>
          <a:p>
            <a:pPr algn="just"/>
            <a:r>
              <a:rPr lang="ru-RU" b="1" dirty="0" smtClean="0"/>
              <a:t>2. </a:t>
            </a:r>
            <a:r>
              <a:rPr lang="ru-RU" sz="2900" b="1" dirty="0" smtClean="0"/>
              <a:t>Сохранность активов фонда обеспечивается посредством: </a:t>
            </a:r>
          </a:p>
          <a:p>
            <a:pPr marL="806450" indent="-342900" algn="just">
              <a:buFont typeface="+mj-lt"/>
              <a:buAutoNum type="arabicParenR"/>
            </a:pPr>
            <a:r>
              <a:rPr lang="ru-RU" sz="2800" dirty="0" smtClean="0"/>
              <a:t>регулирования деятельности фонда путем установления Правительством Республики Казахстан норм и лимитов, обеспечивающих финансовую устойчивость фонда; </a:t>
            </a:r>
          </a:p>
          <a:p>
            <a:pPr marL="806450" indent="-342900" algn="just">
              <a:buFont typeface="+mj-lt"/>
              <a:buAutoNum type="arabicParenR"/>
            </a:pPr>
            <a:r>
              <a:rPr lang="ru-RU" sz="2800" dirty="0" smtClean="0"/>
              <a:t>осуществления инвестиционной деятельности через Национальный Банк Республики Казахстан;  </a:t>
            </a:r>
          </a:p>
          <a:p>
            <a:pPr marL="806450" indent="-342900" algn="just">
              <a:buFont typeface="+mj-lt"/>
              <a:buAutoNum type="arabicParenR"/>
            </a:pPr>
            <a:r>
              <a:rPr lang="ru-RU" sz="2800" dirty="0" smtClean="0"/>
              <a:t>учета всех операций по инвестиционному управлению активами фонда в Национальном Банке Республики Казахстан;  </a:t>
            </a:r>
          </a:p>
          <a:p>
            <a:pPr marL="806450" indent="-342900" algn="just">
              <a:buFont typeface="+mj-lt"/>
              <a:buAutoNum type="arabicParenR"/>
            </a:pPr>
            <a:r>
              <a:rPr lang="ru-RU" sz="2800" dirty="0" smtClean="0"/>
              <a:t>ведения раздельного учета собственных средств и активов фонда;</a:t>
            </a:r>
          </a:p>
          <a:p>
            <a:pPr marL="806450" indent="-342900" algn="just">
              <a:buFont typeface="+mj-lt"/>
              <a:buAutoNum type="arabicParenR"/>
            </a:pPr>
            <a:r>
              <a:rPr lang="ru-RU" sz="2800" dirty="0" smtClean="0"/>
              <a:t>проведения ежегодного независимого аудита; </a:t>
            </a:r>
          </a:p>
          <a:p>
            <a:pPr marL="806450" indent="-342900" algn="just">
              <a:buFont typeface="+mj-lt"/>
              <a:buAutoNum type="arabicParenR"/>
            </a:pPr>
            <a:r>
              <a:rPr lang="ru-RU" sz="2800" dirty="0" smtClean="0"/>
              <a:t>представления фондом регулярной финансовой отчетности в порядке, установленном законодательством Республики Казахстан о бухгалтерском учете и финансовой отчетности; </a:t>
            </a:r>
          </a:p>
          <a:p>
            <a:pPr marL="806450" indent="-342900" algn="just">
              <a:buFont typeface="+mj-lt"/>
              <a:buAutoNum type="arabicParenR"/>
            </a:pPr>
            <a:r>
              <a:rPr lang="ru-RU" sz="2800" dirty="0" smtClean="0"/>
              <a:t>определения Правительством Республики Казахстан перечня финансовых инструментов для инвестирования активов фонда. </a:t>
            </a:r>
          </a:p>
          <a:p>
            <a:pPr algn="just"/>
            <a:endParaRPr lang="ru-RU" sz="2800" dirty="0" smtClean="0"/>
          </a:p>
          <a:p>
            <a:pPr algn="just"/>
            <a:r>
              <a:rPr lang="ru-RU" sz="2800" dirty="0" smtClean="0"/>
              <a:t>Кроме того, законопроектом предусматривается установление конкретных требований, предъявляемых к руководящим работникам фонда  </a:t>
            </a:r>
          </a:p>
          <a:p>
            <a:endParaRPr lang="ru-RU" dirty="0"/>
          </a:p>
        </p:txBody>
      </p:sp>
    </p:spTree>
    <p:extLst>
      <p:ext uri="{BB962C8B-B14F-4D97-AF65-F5344CB8AC3E}">
        <p14:creationId xmlns="" xmlns:p14="http://schemas.microsoft.com/office/powerpoint/2010/main" val="79432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622"/>
            <a:ext cx="8229600" cy="418058"/>
          </a:xfrm>
        </p:spPr>
        <p:txBody>
          <a:bodyPr>
            <a:noAutofit/>
          </a:bodyPr>
          <a:lstStyle/>
          <a:p>
            <a:pPr algn="l"/>
            <a:r>
              <a:rPr lang="ru-RU" sz="2400" dirty="0" smtClean="0">
                <a:solidFill>
                  <a:srgbClr val="FF0000"/>
                </a:solidFill>
                <a:latin typeface="Century Gothic" panose="020B0502020202020204" pitchFamily="34" charset="0"/>
                <a:ea typeface="+mn-ea"/>
                <a:cs typeface="+mn-cs"/>
              </a:rPr>
              <a:t>Задачи Фонда</a:t>
            </a:r>
            <a:endParaRPr lang="ru-RU" sz="2400" dirty="0">
              <a:solidFill>
                <a:srgbClr val="FF0000"/>
              </a:solidFill>
              <a:latin typeface="Century Gothic" panose="020B0502020202020204" pitchFamily="34" charset="0"/>
              <a:ea typeface="+mn-ea"/>
              <a:cs typeface="+mn-cs"/>
            </a:endParaRPr>
          </a:p>
        </p:txBody>
      </p:sp>
      <p:sp>
        <p:nvSpPr>
          <p:cNvPr id="3" name="Объект 2"/>
          <p:cNvSpPr>
            <a:spLocks noGrp="1"/>
          </p:cNvSpPr>
          <p:nvPr>
            <p:ph idx="1"/>
          </p:nvPr>
        </p:nvSpPr>
        <p:spPr>
          <a:xfrm>
            <a:off x="539552" y="571480"/>
            <a:ext cx="8064896" cy="5643602"/>
          </a:xfrm>
        </p:spPr>
        <p:txBody>
          <a:bodyPr>
            <a:noAutofit/>
          </a:bodyPr>
          <a:lstStyle/>
          <a:p>
            <a:pPr marL="0" indent="0" algn="just">
              <a:spcAft>
                <a:spcPts val="600"/>
              </a:spcAft>
              <a:buNone/>
            </a:pPr>
            <a:r>
              <a:rPr lang="ru-RU" sz="2000" b="1" dirty="0" smtClean="0">
                <a:solidFill>
                  <a:schemeClr val="bg2">
                    <a:lumMod val="25000"/>
                  </a:schemeClr>
                </a:solidFill>
              </a:rPr>
              <a:t>Основные задачи: </a:t>
            </a:r>
          </a:p>
          <a:p>
            <a:pPr marL="806450" algn="just">
              <a:spcAft>
                <a:spcPts val="600"/>
              </a:spcAft>
              <a:buFont typeface="+mj-lt"/>
              <a:buAutoNum type="arabicParenR"/>
            </a:pPr>
            <a:r>
              <a:rPr lang="ru-RU" sz="1600" b="1" dirty="0" smtClean="0"/>
              <a:t>аккумулирование</a:t>
            </a:r>
            <a:r>
              <a:rPr lang="ru-RU" sz="1600" dirty="0" smtClean="0"/>
              <a:t> </a:t>
            </a:r>
            <a:r>
              <a:rPr lang="ru-RU" sz="1600" dirty="0"/>
              <a:t>отчислений и взносов на обязательное социальное медицинское страхование</a:t>
            </a:r>
            <a:r>
              <a:rPr lang="ru-RU" sz="1600" dirty="0" smtClean="0"/>
              <a:t>;</a:t>
            </a:r>
          </a:p>
          <a:p>
            <a:pPr marL="806450" algn="just">
              <a:spcAft>
                <a:spcPts val="600"/>
              </a:spcAft>
              <a:buFont typeface="+mj-lt"/>
              <a:buAutoNum type="arabicParenR"/>
            </a:pPr>
            <a:r>
              <a:rPr lang="ru-RU" sz="1600" b="1" dirty="0" smtClean="0"/>
              <a:t>планирование </a:t>
            </a:r>
            <a:r>
              <a:rPr lang="ru-RU" sz="1600" b="1" dirty="0"/>
              <a:t>затрат </a:t>
            </a:r>
            <a:r>
              <a:rPr lang="ru-RU" sz="1600" dirty="0"/>
              <a:t>на медицинскую помощь в системе обязательного социального медицинского </a:t>
            </a:r>
            <a:r>
              <a:rPr lang="ru-RU" sz="1600" dirty="0" smtClean="0"/>
              <a:t>страхования;</a:t>
            </a:r>
            <a:endParaRPr lang="ru-RU" sz="1600" dirty="0"/>
          </a:p>
          <a:p>
            <a:pPr marL="806450" algn="just">
              <a:spcAft>
                <a:spcPts val="600"/>
              </a:spcAft>
              <a:buFont typeface="+mj-lt"/>
              <a:buAutoNum type="arabicParenR"/>
            </a:pPr>
            <a:r>
              <a:rPr lang="ru-RU" sz="1600" b="1" dirty="0"/>
              <a:t>закуп у субъектов здравоохранения услуг </a:t>
            </a:r>
            <a:r>
              <a:rPr lang="ru-RU" sz="1600" dirty="0"/>
              <a:t>по оказанию медицинской помощи в системе обязательного социального медицинского страхования; </a:t>
            </a:r>
            <a:endParaRPr lang="ru-RU" sz="1600" dirty="0" smtClean="0"/>
          </a:p>
          <a:p>
            <a:pPr marL="806450" algn="just">
              <a:spcAft>
                <a:spcPts val="600"/>
              </a:spcAft>
              <a:buFont typeface="+mj-lt"/>
              <a:buAutoNum type="arabicParenR"/>
            </a:pPr>
            <a:r>
              <a:rPr lang="ru-RU" sz="1600" b="1" dirty="0"/>
              <a:t>обеспечивать своевременную оплату услуг </a:t>
            </a:r>
            <a:r>
              <a:rPr lang="ru-RU" sz="1600" dirty="0"/>
              <a:t>субъектов здравоохранения на условиях договора закупа </a:t>
            </a:r>
            <a:r>
              <a:rPr lang="ru-RU" sz="1600" dirty="0" smtClean="0"/>
              <a:t>услуг;</a:t>
            </a:r>
            <a:endParaRPr lang="ru-RU" sz="1600" b="1" dirty="0"/>
          </a:p>
          <a:p>
            <a:pPr marL="806450" algn="just">
              <a:spcAft>
                <a:spcPts val="600"/>
              </a:spcAft>
              <a:buFont typeface="+mj-lt"/>
              <a:buAutoNum type="arabicParenR"/>
            </a:pPr>
            <a:r>
              <a:rPr lang="ru-RU" sz="1600" b="1" dirty="0" smtClean="0"/>
              <a:t>ведение </a:t>
            </a:r>
            <a:r>
              <a:rPr lang="ru-RU" sz="1600" b="1" dirty="0"/>
              <a:t>учета потребителей </a:t>
            </a:r>
            <a:r>
              <a:rPr lang="ru-RU" sz="1600" dirty="0"/>
              <a:t>медицинских услуг;</a:t>
            </a:r>
          </a:p>
          <a:p>
            <a:pPr marL="806450" algn="just">
              <a:spcAft>
                <a:spcPts val="600"/>
              </a:spcAft>
              <a:buFont typeface="+mj-lt"/>
              <a:buAutoNum type="arabicParenR"/>
            </a:pPr>
            <a:r>
              <a:rPr lang="ru-RU" sz="1600" b="1" dirty="0" smtClean="0"/>
              <a:t>ведение </a:t>
            </a:r>
            <a:r>
              <a:rPr lang="ru-RU" sz="1600" b="1" dirty="0"/>
              <a:t>учета субъектов</a:t>
            </a:r>
            <a:r>
              <a:rPr lang="ru-RU" sz="1600" dirty="0"/>
              <a:t> здравоохранения, осуществляющих оказание медицинской помощи в системе обязательного социального медицинского страхования; </a:t>
            </a:r>
          </a:p>
          <a:p>
            <a:pPr marL="806450" algn="just">
              <a:spcAft>
                <a:spcPts val="600"/>
              </a:spcAft>
              <a:buFont typeface="+mj-lt"/>
              <a:buAutoNum type="arabicParenR"/>
            </a:pPr>
            <a:r>
              <a:rPr lang="ru-RU" sz="1600" b="1" dirty="0" smtClean="0"/>
              <a:t>контроль </a:t>
            </a:r>
            <a:r>
              <a:rPr lang="ru-RU" sz="1600" b="1" dirty="0"/>
              <a:t>за выполнением </a:t>
            </a:r>
            <a:r>
              <a:rPr lang="ru-RU" sz="1600" dirty="0"/>
              <a:t>субъектами здравоохранения договорных обязательств по качеству и объему медицинской помощи, оказанной потребителям медицинских услуг; </a:t>
            </a:r>
          </a:p>
          <a:p>
            <a:pPr marL="806450" algn="just">
              <a:spcAft>
                <a:spcPts val="600"/>
              </a:spcAft>
              <a:buFont typeface="+mj-lt"/>
              <a:buAutoNum type="arabicParenR"/>
            </a:pPr>
            <a:r>
              <a:rPr lang="ru-RU" sz="1600" b="1" dirty="0" smtClean="0"/>
              <a:t>ведение </a:t>
            </a:r>
            <a:r>
              <a:rPr lang="ru-RU" sz="1600" b="1" dirty="0"/>
              <a:t>раздельного учета </a:t>
            </a:r>
            <a:r>
              <a:rPr lang="ru-RU" sz="1600" dirty="0"/>
              <a:t>активов фонда и собственных средств (имущества);        </a:t>
            </a:r>
          </a:p>
          <a:p>
            <a:pPr marL="806450" algn="just">
              <a:spcAft>
                <a:spcPts val="600"/>
              </a:spcAft>
              <a:buFont typeface="+mj-lt"/>
              <a:buAutoNum type="arabicParenR"/>
            </a:pPr>
            <a:r>
              <a:rPr lang="ru-RU" sz="1600" b="1" dirty="0" smtClean="0"/>
              <a:t>формирование </a:t>
            </a:r>
            <a:r>
              <a:rPr lang="ru-RU" sz="1600" b="1" dirty="0"/>
              <a:t>резервов </a:t>
            </a:r>
            <a:r>
              <a:rPr lang="ru-RU" sz="1600" dirty="0"/>
              <a:t>для покрытия непредвиденных расходов в порядке, определяемом Правительством Республики </a:t>
            </a:r>
            <a:r>
              <a:rPr lang="ru-RU" sz="1600" dirty="0" smtClean="0"/>
              <a:t>Казахстан</a:t>
            </a:r>
          </a:p>
        </p:txBody>
      </p:sp>
      <p:sp>
        <p:nvSpPr>
          <p:cNvPr id="5" name="Номер слайда 4"/>
          <p:cNvSpPr>
            <a:spLocks noGrp="1"/>
          </p:cNvSpPr>
          <p:nvPr>
            <p:ph type="sldNum" sz="quarter" idx="12"/>
          </p:nvPr>
        </p:nvSpPr>
        <p:spPr>
          <a:xfrm>
            <a:off x="7010400" y="6492875"/>
            <a:ext cx="2133600" cy="365125"/>
          </a:xfrm>
        </p:spPr>
        <p:txBody>
          <a:bodyPr/>
          <a:lstStyle/>
          <a:p>
            <a:fld id="{65840C0B-A2B9-476C-8CE5-55CFCAFA0476}" type="slidenum">
              <a:rPr lang="ru-RU" smtClean="0"/>
              <a:pPr/>
              <a:t>7</a:t>
            </a:fld>
            <a:endParaRPr lang="ru-RU" dirty="0"/>
          </a:p>
        </p:txBody>
      </p:sp>
    </p:spTree>
    <p:extLst>
      <p:ext uri="{BB962C8B-B14F-4D97-AF65-F5344CB8AC3E}">
        <p14:creationId xmlns="" xmlns:p14="http://schemas.microsoft.com/office/powerpoint/2010/main" val="79432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875" t="19722" r="17968" b="13889"/>
          <a:stretch>
            <a:fillRect/>
          </a:stretch>
        </p:blipFill>
        <p:spPr bwMode="auto">
          <a:xfrm>
            <a:off x="183666" y="285728"/>
            <a:ext cx="8746052" cy="628654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6896100" y="6356383"/>
            <a:ext cx="2133600" cy="246221"/>
          </a:xfrm>
        </p:spPr>
        <p:txBody>
          <a:bodyPr/>
          <a:lstStyle/>
          <a:p>
            <a:fld id="{8D25C86A-2F31-4465-AAAB-F4D0E023132B}" type="slidenum">
              <a:rPr lang="ru-RU" sz="1600" smtClean="0">
                <a:solidFill>
                  <a:schemeClr val="tx1"/>
                </a:solidFill>
              </a:rPr>
              <a:pPr/>
              <a:t>9</a:t>
            </a:fld>
            <a:endParaRPr lang="ru-RU" sz="1600" dirty="0">
              <a:solidFill>
                <a:schemeClr val="tx1"/>
              </a:solidFill>
            </a:endParaRPr>
          </a:p>
        </p:txBody>
      </p:sp>
      <p:sp>
        <p:nvSpPr>
          <p:cNvPr id="4" name="TextBox 3"/>
          <p:cNvSpPr txBox="1"/>
          <p:nvPr/>
        </p:nvSpPr>
        <p:spPr>
          <a:xfrm>
            <a:off x="251520" y="-27384"/>
            <a:ext cx="8568952" cy="523220"/>
          </a:xfrm>
          <a:prstGeom prst="rect">
            <a:avLst/>
          </a:prstGeom>
          <a:noFill/>
        </p:spPr>
        <p:txBody>
          <a:bodyPr wrap="square" rtlCol="0">
            <a:spAutoFit/>
          </a:bodyPr>
          <a:lstStyle/>
          <a:p>
            <a:pPr marR="5080">
              <a:spcBef>
                <a:spcPct val="0"/>
              </a:spcBef>
            </a:pPr>
            <a:r>
              <a:rPr lang="ru-RU" sz="2800" b="1" spc="-50" dirty="0" smtClean="0">
                <a:solidFill>
                  <a:srgbClr val="C00000"/>
                </a:solidFill>
              </a:rPr>
              <a:t>Оплачивает государство (14 категорий):</a:t>
            </a:r>
            <a:endParaRPr lang="ru-RU" sz="2800" b="1" spc="-50" dirty="0">
              <a:solidFill>
                <a:srgbClr val="C00000"/>
              </a:solidFill>
            </a:endParaRPr>
          </a:p>
        </p:txBody>
      </p:sp>
      <p:sp>
        <p:nvSpPr>
          <p:cNvPr id="8" name="Content Placeholder 2"/>
          <p:cNvSpPr txBox="1">
            <a:spLocks/>
          </p:cNvSpPr>
          <p:nvPr/>
        </p:nvSpPr>
        <p:spPr>
          <a:xfrm>
            <a:off x="405413" y="642918"/>
            <a:ext cx="8415059" cy="5813745"/>
          </a:xfrm>
          <a:prstGeom prst="rect">
            <a:avLst/>
          </a:prstGeom>
          <a:ln>
            <a:noFill/>
            <a:prstDash val="dash"/>
          </a:ln>
        </p:spPr>
        <p:txBody>
          <a:bodyPr anchor="t">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342900" lvl="0" indent="-342900">
              <a:lnSpc>
                <a:spcPct val="100000"/>
              </a:lnSpc>
              <a:spcBef>
                <a:spcPts val="300"/>
              </a:spcBef>
              <a:buFont typeface="+mj-lt"/>
              <a:buAutoNum type="arabicParenR"/>
            </a:pPr>
            <a:r>
              <a:rPr lang="ru-RU" sz="1400" dirty="0">
                <a:solidFill>
                  <a:srgbClr val="0070C0"/>
                </a:solidFill>
              </a:rPr>
              <a:t>дети;</a:t>
            </a:r>
          </a:p>
          <a:p>
            <a:pPr marL="342900" lvl="0" indent="-342900">
              <a:lnSpc>
                <a:spcPct val="100000"/>
              </a:lnSpc>
              <a:spcBef>
                <a:spcPts val="300"/>
              </a:spcBef>
              <a:buFont typeface="+mj-lt"/>
              <a:buAutoNum type="arabicParenR"/>
            </a:pPr>
            <a:r>
              <a:rPr lang="ru-RU" sz="1400" dirty="0" smtClean="0">
                <a:solidFill>
                  <a:srgbClr val="C00000"/>
                </a:solidFill>
              </a:rPr>
              <a:t>Лица, зарегистрированные в качестве  безработных;</a:t>
            </a:r>
            <a:endParaRPr lang="ru-RU" sz="1400" dirty="0">
              <a:solidFill>
                <a:srgbClr val="C00000"/>
              </a:solidFill>
            </a:endParaRPr>
          </a:p>
          <a:p>
            <a:pPr marL="342900" lvl="0" indent="-342900">
              <a:lnSpc>
                <a:spcPct val="100000"/>
              </a:lnSpc>
              <a:spcBef>
                <a:spcPts val="300"/>
              </a:spcBef>
              <a:buFont typeface="+mj-lt"/>
              <a:buAutoNum type="arabicParenR"/>
            </a:pPr>
            <a:r>
              <a:rPr lang="ru-RU" sz="1400" dirty="0" smtClean="0">
                <a:solidFill>
                  <a:schemeClr val="accent1">
                    <a:lumMod val="75000"/>
                  </a:schemeClr>
                </a:solidFill>
              </a:rPr>
              <a:t>Неработающие беременные женщины;</a:t>
            </a:r>
            <a:endParaRPr lang="ru-RU" sz="1400" dirty="0">
              <a:solidFill>
                <a:schemeClr val="accent1">
                  <a:lumMod val="75000"/>
                </a:schemeClr>
              </a:solidFill>
            </a:endParaRPr>
          </a:p>
          <a:p>
            <a:pPr marL="342900" lvl="0" indent="-342900">
              <a:lnSpc>
                <a:spcPct val="100000"/>
              </a:lnSpc>
              <a:spcBef>
                <a:spcPts val="300"/>
              </a:spcBef>
              <a:buFont typeface="+mj-lt"/>
              <a:buAutoNum type="arabicParenR"/>
            </a:pPr>
            <a:r>
              <a:rPr lang="kk-KZ" sz="1400" dirty="0" smtClean="0">
                <a:solidFill>
                  <a:srgbClr val="C00000"/>
                </a:solidFill>
              </a:rPr>
              <a:t>неработающие лица,фактически воспитывающие ребенка (детей) до достижения им (ими) возраста трех лет</a:t>
            </a:r>
            <a:r>
              <a:rPr lang="ru-RU" sz="1400" dirty="0" smtClean="0">
                <a:solidFill>
                  <a:srgbClr val="C00000"/>
                </a:solidFill>
              </a:rPr>
              <a:t>;</a:t>
            </a:r>
            <a:endParaRPr lang="ru-RU" sz="1400" dirty="0">
              <a:solidFill>
                <a:srgbClr val="C00000"/>
              </a:solidFill>
            </a:endParaRPr>
          </a:p>
          <a:p>
            <a:pPr marL="342900" lvl="0" indent="-342900">
              <a:lnSpc>
                <a:spcPct val="100000"/>
              </a:lnSpc>
              <a:spcBef>
                <a:spcPts val="300"/>
              </a:spcBef>
              <a:buFont typeface="+mj-lt"/>
              <a:buAutoNum type="arabicParenR"/>
            </a:pPr>
            <a:r>
              <a:rPr lang="kk-KZ" sz="1400" dirty="0" smtClean="0">
                <a:solidFill>
                  <a:schemeClr val="accent1">
                    <a:lumMod val="75000"/>
                  </a:schemeClr>
                </a:solidFill>
              </a:rPr>
              <a:t>лица,находящиеся в отпусках в связи с рождением ребенка (детей),усыновлением (удочерением) новорожденного ребенка (детей), по уходу за ребенком (детьми) до достижения им (ими) возраста трех лет</a:t>
            </a:r>
            <a:r>
              <a:rPr lang="ru-RU" sz="1400" dirty="0" smtClean="0">
                <a:solidFill>
                  <a:schemeClr val="accent1">
                    <a:lumMod val="75000"/>
                  </a:schemeClr>
                </a:solidFill>
              </a:rPr>
              <a:t>, </a:t>
            </a:r>
            <a:endParaRPr lang="ru-RU" sz="1400" dirty="0">
              <a:solidFill>
                <a:schemeClr val="accent1">
                  <a:lumMod val="75000"/>
                </a:schemeClr>
              </a:solidFill>
            </a:endParaRPr>
          </a:p>
          <a:p>
            <a:pPr marL="342900" lvl="0" indent="-342900">
              <a:lnSpc>
                <a:spcPct val="100000"/>
              </a:lnSpc>
              <a:spcBef>
                <a:spcPts val="300"/>
              </a:spcBef>
              <a:buFont typeface="+mj-lt"/>
              <a:buAutoNum type="arabicParenR"/>
            </a:pPr>
            <a:r>
              <a:rPr lang="kk-KZ" sz="1400" dirty="0" smtClean="0">
                <a:solidFill>
                  <a:srgbClr val="C00000"/>
                </a:solidFill>
              </a:rPr>
              <a:t>неработающие лица,осуществляющие уход за ребенком инвалидом в возрасте до 18лет</a:t>
            </a:r>
            <a:r>
              <a:rPr lang="ru-RU" sz="1400" dirty="0" smtClean="0">
                <a:solidFill>
                  <a:srgbClr val="C00000"/>
                </a:solidFill>
              </a:rPr>
              <a:t>;</a:t>
            </a:r>
            <a:endParaRPr lang="ru-RU" sz="1400" dirty="0">
              <a:solidFill>
                <a:srgbClr val="C00000"/>
              </a:solidFill>
            </a:endParaRPr>
          </a:p>
          <a:p>
            <a:pPr marL="342900" lvl="0" indent="-342900">
              <a:lnSpc>
                <a:spcPct val="100000"/>
              </a:lnSpc>
              <a:spcBef>
                <a:spcPts val="300"/>
              </a:spcBef>
              <a:buFont typeface="+mj-lt"/>
              <a:buAutoNum type="arabicParenR"/>
            </a:pPr>
            <a:r>
              <a:rPr lang="kk-KZ" sz="1400" dirty="0" smtClean="0">
                <a:solidFill>
                  <a:schemeClr val="accent1">
                    <a:lumMod val="75000"/>
                  </a:schemeClr>
                </a:solidFill>
              </a:rPr>
              <a:t>получатели пенсионных выплат, в том числе инвалиды и участники ВОВ</a:t>
            </a:r>
            <a:r>
              <a:rPr lang="ru-RU" sz="1400" dirty="0" smtClean="0">
                <a:solidFill>
                  <a:schemeClr val="accent1">
                    <a:lumMod val="75000"/>
                  </a:schemeClr>
                </a:solidFill>
              </a:rPr>
              <a:t>;</a:t>
            </a:r>
            <a:endParaRPr lang="ru-RU" sz="1400" dirty="0">
              <a:solidFill>
                <a:schemeClr val="accent1">
                  <a:lumMod val="75000"/>
                </a:schemeClr>
              </a:solidFill>
            </a:endParaRPr>
          </a:p>
          <a:p>
            <a:pPr marL="342900" lvl="0" indent="-342900">
              <a:lnSpc>
                <a:spcPct val="100000"/>
              </a:lnSpc>
              <a:spcBef>
                <a:spcPts val="300"/>
              </a:spcBef>
              <a:buFont typeface="+mj-lt"/>
              <a:buAutoNum type="arabicParenR"/>
            </a:pPr>
            <a:r>
              <a:rPr lang="kk-KZ" sz="1400" dirty="0" smtClean="0">
                <a:solidFill>
                  <a:srgbClr val="C00000"/>
                </a:solidFill>
              </a:rPr>
              <a:t>лица отбывающие наказание по приговору суда в учреждениях уголовно-исполнительной системы</a:t>
            </a:r>
            <a:r>
              <a:rPr lang="ru-RU" sz="1400" dirty="0" smtClean="0">
                <a:solidFill>
                  <a:srgbClr val="C00000"/>
                </a:solidFill>
              </a:rPr>
              <a:t>;</a:t>
            </a:r>
            <a:endParaRPr lang="ru-RU" sz="1400" dirty="0">
              <a:solidFill>
                <a:srgbClr val="C00000"/>
              </a:solidFill>
            </a:endParaRPr>
          </a:p>
          <a:p>
            <a:pPr marL="342900" lvl="0" indent="-342900">
              <a:lnSpc>
                <a:spcPct val="100000"/>
              </a:lnSpc>
              <a:spcBef>
                <a:spcPts val="300"/>
              </a:spcBef>
              <a:buFont typeface="+mj-lt"/>
              <a:buAutoNum type="arabicParenR"/>
            </a:pPr>
            <a:r>
              <a:rPr lang="kk-KZ" sz="1400" dirty="0" smtClean="0">
                <a:solidFill>
                  <a:schemeClr val="accent1">
                    <a:lumMod val="75000"/>
                  </a:schemeClr>
                </a:solidFill>
              </a:rPr>
              <a:t>лица, содержащиеся в изоляторах временного содержания и следственных изоляторах</a:t>
            </a:r>
            <a:r>
              <a:rPr lang="ru-RU" sz="1400" dirty="0" smtClean="0">
                <a:solidFill>
                  <a:schemeClr val="accent1">
                    <a:lumMod val="75000"/>
                  </a:schemeClr>
                </a:solidFill>
              </a:rPr>
              <a:t>;</a:t>
            </a:r>
            <a:endParaRPr lang="ru-RU" sz="1400" dirty="0">
              <a:solidFill>
                <a:schemeClr val="accent1">
                  <a:lumMod val="75000"/>
                </a:schemeClr>
              </a:solidFill>
            </a:endParaRPr>
          </a:p>
          <a:p>
            <a:pPr marL="342900" lvl="0" indent="-342900">
              <a:lnSpc>
                <a:spcPct val="100000"/>
              </a:lnSpc>
              <a:spcBef>
                <a:spcPts val="300"/>
              </a:spcBef>
              <a:buFont typeface="+mj-lt"/>
              <a:buAutoNum type="arabicParenR"/>
            </a:pPr>
            <a:r>
              <a:rPr lang="ru-RU" sz="1400" dirty="0" smtClean="0">
                <a:solidFill>
                  <a:srgbClr val="C00000"/>
                </a:solidFill>
              </a:rPr>
              <a:t>неработающие </a:t>
            </a:r>
            <a:r>
              <a:rPr lang="ru-RU" sz="1400" dirty="0" err="1" smtClean="0">
                <a:solidFill>
                  <a:srgbClr val="C00000"/>
                </a:solidFill>
              </a:rPr>
              <a:t>оралманы</a:t>
            </a:r>
            <a:r>
              <a:rPr lang="ru-RU" sz="1400" dirty="0" smtClean="0">
                <a:solidFill>
                  <a:srgbClr val="C00000"/>
                </a:solidFill>
              </a:rPr>
              <a:t>;</a:t>
            </a:r>
            <a:endParaRPr lang="ru-RU" sz="1400" dirty="0">
              <a:solidFill>
                <a:srgbClr val="C00000"/>
              </a:solidFill>
            </a:endParaRPr>
          </a:p>
          <a:p>
            <a:pPr marL="342900" lvl="0" indent="-342900">
              <a:lnSpc>
                <a:spcPct val="100000"/>
              </a:lnSpc>
              <a:spcBef>
                <a:spcPts val="300"/>
              </a:spcBef>
              <a:buFont typeface="+mj-lt"/>
              <a:buAutoNum type="arabicParenR"/>
            </a:pPr>
            <a:r>
              <a:rPr lang="kk-KZ" sz="1400" dirty="0" smtClean="0">
                <a:solidFill>
                  <a:schemeClr val="accent1">
                    <a:lumMod val="75000"/>
                  </a:schemeClr>
                </a:solidFill>
              </a:rPr>
              <a:t>лица,обучающиеся по очной форме обучения в организациях среднего,технического и профессионального, послесреднего,высшего образования, а также послевузовского образования в форме резедентуры </a:t>
            </a:r>
            <a:r>
              <a:rPr lang="ru-RU" sz="1400" i="1" dirty="0" smtClean="0">
                <a:solidFill>
                  <a:schemeClr val="accent1">
                    <a:lumMod val="75000"/>
                  </a:schemeClr>
                </a:solidFill>
              </a:rPr>
              <a:t>;</a:t>
            </a:r>
            <a:endParaRPr lang="ru-RU" sz="1400" i="1" dirty="0">
              <a:solidFill>
                <a:schemeClr val="accent1">
                  <a:lumMod val="75000"/>
                </a:schemeClr>
              </a:solidFill>
            </a:endParaRPr>
          </a:p>
          <a:p>
            <a:pPr marL="342900" lvl="0" indent="-342900">
              <a:lnSpc>
                <a:spcPct val="100000"/>
              </a:lnSpc>
              <a:spcBef>
                <a:spcPts val="300"/>
              </a:spcBef>
              <a:buFont typeface="+mj-lt"/>
              <a:buAutoNum type="arabicParenR"/>
            </a:pPr>
            <a:r>
              <a:rPr lang="kk-KZ" sz="1400" dirty="0" smtClean="0">
                <a:solidFill>
                  <a:srgbClr val="C00000"/>
                </a:solidFill>
              </a:rPr>
              <a:t>многодетные матери,награжденные подвесками «Алтын алка», «Күміс алқа» </a:t>
            </a:r>
            <a:r>
              <a:rPr lang="ru-RU" sz="1400" dirty="0" smtClean="0">
                <a:solidFill>
                  <a:srgbClr val="C00000"/>
                </a:solidFill>
              </a:rPr>
              <a:t>или получившие ранее звание «Мать-героиня», а также награжденные орденами «Материнская слава» 1-2 степени</a:t>
            </a:r>
            <a:r>
              <a:rPr lang="ru-RU" sz="1400" i="1" dirty="0" smtClean="0">
                <a:solidFill>
                  <a:srgbClr val="C00000"/>
                </a:solidFill>
              </a:rPr>
              <a:t>;</a:t>
            </a:r>
            <a:endParaRPr lang="ru-RU" sz="1400" i="1" dirty="0">
              <a:solidFill>
                <a:srgbClr val="C00000"/>
              </a:solidFill>
            </a:endParaRPr>
          </a:p>
          <a:p>
            <a:pPr marL="342900" lvl="0" indent="-342900">
              <a:lnSpc>
                <a:spcPct val="100000"/>
              </a:lnSpc>
              <a:spcBef>
                <a:spcPts val="300"/>
              </a:spcBef>
              <a:buFont typeface="+mj-lt"/>
              <a:buAutoNum type="arabicParenR"/>
            </a:pPr>
            <a:r>
              <a:rPr lang="kk-KZ" sz="1400" dirty="0" smtClean="0">
                <a:solidFill>
                  <a:schemeClr val="accent1">
                    <a:lumMod val="75000"/>
                  </a:schemeClr>
                </a:solidFill>
              </a:rPr>
              <a:t>инвалиды</a:t>
            </a:r>
            <a:r>
              <a:rPr lang="ru-RU" sz="1400" i="1" dirty="0" smtClean="0">
                <a:solidFill>
                  <a:schemeClr val="accent1">
                    <a:lumMod val="75000"/>
                  </a:schemeClr>
                </a:solidFill>
              </a:rPr>
              <a:t>;</a:t>
            </a:r>
            <a:endParaRPr lang="ru-RU" sz="1400" i="1" dirty="0">
              <a:solidFill>
                <a:schemeClr val="accent1">
                  <a:lumMod val="75000"/>
                </a:schemeClr>
              </a:solidFill>
            </a:endParaRPr>
          </a:p>
          <a:p>
            <a:pPr marL="342900" lvl="0" indent="-342900">
              <a:lnSpc>
                <a:spcPct val="100000"/>
              </a:lnSpc>
              <a:spcBef>
                <a:spcPts val="300"/>
              </a:spcBef>
              <a:buFont typeface="+mj-lt"/>
              <a:buAutoNum type="arabicParenR"/>
            </a:pPr>
            <a:r>
              <a:rPr lang="kk-KZ" sz="1400" dirty="0" smtClean="0">
                <a:solidFill>
                  <a:srgbClr val="C00000"/>
                </a:solidFill>
              </a:rPr>
              <a:t>лица завершившие обучение по очной форме обучения в организациях среднего, технического, и профессионального, послесреднего, высшего образования, а также послевузовского образования в течении трех календарных месяцев, следующих за месяцем, в котором завершено обучение</a:t>
            </a:r>
            <a:endParaRPr lang="ru-RU" sz="1400" dirty="0">
              <a:solidFill>
                <a:srgbClr val="C00000"/>
              </a:solidFill>
            </a:endParaRPr>
          </a:p>
        </p:txBody>
      </p:sp>
    </p:spTree>
    <p:extLst>
      <p:ext uri="{BB962C8B-B14F-4D97-AF65-F5344CB8AC3E}">
        <p14:creationId xmlns="" xmlns:p14="http://schemas.microsoft.com/office/powerpoint/2010/main" val="1898630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3095</TotalTime>
  <Words>2936</Words>
  <Application>Microsoft Office PowerPoint</Application>
  <PresentationFormat>Экран (4:3)</PresentationFormat>
  <Paragraphs>321</Paragraphs>
  <Slides>29</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Слайд 1</vt:lpstr>
      <vt:lpstr>Обязательное медицинское страхование в Казахстане</vt:lpstr>
      <vt:lpstr>       </vt:lpstr>
      <vt:lpstr> СВОД НОРМАТИВНЫХ ИЗМЕНЕНИЙ ПО ВНЕДРЕНИЮ  ОСМС</vt:lpstr>
      <vt:lpstr>Статус и активы Фонда социального медицинского страхования </vt:lpstr>
      <vt:lpstr>Обеспечение сохранности активов Фонда</vt:lpstr>
      <vt:lpstr>Задачи Фонда</vt:lpstr>
      <vt:lpstr>Слайд 8</vt:lpstr>
      <vt:lpstr>Слайд 9</vt:lpstr>
      <vt:lpstr>Оплачивает  государство</vt:lpstr>
      <vt:lpstr>Работодатель и работник</vt:lpstr>
      <vt:lpstr>Индивидуальный предприниматель</vt:lpstr>
      <vt:lpstr>Непродуктивно самозанятое население</vt:lpstr>
      <vt:lpstr>Слайд 14</vt:lpstr>
      <vt:lpstr>Пакеты медицинских услуг, предоставляемых населению при внедрении ОСМС </vt:lpstr>
      <vt:lpstr>Слайд 16</vt:lpstr>
      <vt:lpstr>Слайд 17</vt:lpstr>
      <vt:lpstr>Слайд 18</vt:lpstr>
      <vt:lpstr>Слайд 19</vt:lpstr>
      <vt:lpstr>Что даст внедрение ОСМС?</vt:lpstr>
      <vt:lpstr>Ожидаемые результаты</vt:lpstr>
      <vt:lpstr>Слайд 22</vt:lpstr>
      <vt:lpstr>Слайд 23</vt:lpstr>
      <vt:lpstr>Слайд 24</vt:lpstr>
      <vt:lpstr>Слайд 25</vt:lpstr>
      <vt:lpstr>Минимальные требования для возможности работы в портале «Электронного правительства» (egov.kz)</vt:lpstr>
      <vt:lpstr>Вход в портал «электронного правительства» (egov.kz)</vt:lpstr>
      <vt:lpstr>Когда Ваш социальный статус не определен</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Варианты сбора и распределения ресурсов в условиях ОСМС</dc:title>
  <dc:creator>Baizhunusov_E</dc:creator>
  <cp:lastModifiedBy>007</cp:lastModifiedBy>
  <cp:revision>350</cp:revision>
  <cp:lastPrinted>2015-11-06T04:58:24Z</cp:lastPrinted>
  <dcterms:created xsi:type="dcterms:W3CDTF">2015-05-24T03:35:20Z</dcterms:created>
  <dcterms:modified xsi:type="dcterms:W3CDTF">2017-10-20T06:21:21Z</dcterms:modified>
</cp:coreProperties>
</file>